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Lst>
  <p:notesMasterIdLst>
    <p:notesMasterId r:id="rId4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Proxima Nova" panose="020B0604020202020204" charset="0"/>
      <p:regular r:id="rId50"/>
      <p:bold r:id="rId51"/>
      <p:italic r:id="rId52"/>
      <p:boldItalic r:id="rId53"/>
    </p:embeddedFont>
    <p:embeddedFont>
      <p:font typeface="Proxima Nova Extrabold" panose="020B0604020202020204" charset="0"/>
      <p:bold r:id="rId54"/>
    </p:embeddedFont>
    <p:embeddedFont>
      <p:font typeface="Proxima Nova Semibold" panose="020B0604020202020204" charset="0"/>
      <p:regular r:id="rId55"/>
      <p:bold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vin Haleydt (B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F8D7B9-491C-48EB-BF03-C3BC216E3290}">
  <a:tblStyle styleId="{A8F8D7B9-491C-48EB-BF03-C3BC216E32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3" name="Google Shape;2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63e2fbc6b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63e2fbc6b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d56a865a7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p:txBody>
      </p:sp>
      <p:sp>
        <p:nvSpPr>
          <p:cNvPr id="474" name="Google Shape;474;gd56a865a7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da4ad4128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da4ad4128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dirty="0">
                <a:solidFill>
                  <a:schemeClr val="hlink"/>
                </a:solidFill>
                <a:hlinkClick r:id="rId3"/>
              </a:rPr>
              <a:t>www.flaticon.com</a:t>
            </a:r>
            <a:endParaRPr lang="en-GB"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d56a865a7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p:txBody>
      </p:sp>
      <p:sp>
        <p:nvSpPr>
          <p:cNvPr id="521" name="Google Shape;521;gd56a865a72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56a865a72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p:txBody>
      </p:sp>
      <p:sp>
        <p:nvSpPr>
          <p:cNvPr id="535" name="Google Shape;535;gd56a865a72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56a865a72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p:txBody>
      </p:sp>
      <p:sp>
        <p:nvSpPr>
          <p:cNvPr id="545" name="Google Shape;545;gd56a865a72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56a865a7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p:txBody>
      </p:sp>
      <p:sp>
        <p:nvSpPr>
          <p:cNvPr id="559" name="Google Shape;559;gd56a865a72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da4ad4128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p:txBody>
      </p:sp>
      <p:sp>
        <p:nvSpPr>
          <p:cNvPr id="570" name="Google Shape;570;gda4ad4128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d9c16df8a6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d9c16df8a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d56a865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9" name="Google Shape;589;gd56a865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6" name="Google Shape;2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7b091dc20a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p:txBody>
      </p:sp>
      <p:sp>
        <p:nvSpPr>
          <p:cNvPr id="596" name="Google Shape;596;g7b091dc20a_1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d9c16df8a6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d9c16df8a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9c16df8a6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9c16df8a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9c16df8a6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9c16df8a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da4ad4128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da4ad4128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d9c16df8a6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d9c16df8a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a4ad4128b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a4ad4128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d9c16df8a6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d9c16df8a6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da4ad4128b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da4ad4128b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a4ad4128b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a4ad4128b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db14efbf3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db14efbf3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b261aeaa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b261aea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da4ad4128b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da4ad4128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da4ad4128b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da4ad4128b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da4ad4128b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da4ad4128b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da4ad4128b_1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da4ad4128b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d9c16df8a6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d9c16df8a6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d05edb02e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44" name="Google Shape;844;gcd05edb02e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9" name="Google Shape;88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c42be8e1e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
        <p:nvSpPr>
          <p:cNvPr id="314" name="Google Shape;314;gc42be8e1e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1" name="Google Shape;911;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9" name="Google Shape;929;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34" name="Google Shape;3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c42be8e1e1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rgbClr val="373636"/>
              </a:solidFill>
            </a:endParaRPr>
          </a:p>
        </p:txBody>
      </p:sp>
      <p:sp>
        <p:nvSpPr>
          <p:cNvPr id="341" name="Google Shape;341;gc42be8e1e1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c42be8e1e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8" name="Google Shape;348;gc42be8e1e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63e2fbc6b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63e2fbc6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d63e2fbc6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d63e2fbc6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60"/>
        <p:cNvGrpSpPr/>
        <p:nvPr/>
      </p:nvGrpSpPr>
      <p:grpSpPr>
        <a:xfrm>
          <a:off x="0" y="0"/>
          <a:ext cx="0" cy="0"/>
          <a:chOff x="0" y="0"/>
          <a:chExt cx="0" cy="0"/>
        </a:xfrm>
      </p:grpSpPr>
      <p:pic>
        <p:nvPicPr>
          <p:cNvPr id="61" name="Google Shape;61;p11"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62" name="Google Shape;62;p11"/>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1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65"/>
        <p:cNvGrpSpPr/>
        <p:nvPr/>
      </p:nvGrpSpPr>
      <p:grpSpPr>
        <a:xfrm>
          <a:off x="0" y="0"/>
          <a:ext cx="0" cy="0"/>
          <a:chOff x="0" y="0"/>
          <a:chExt cx="0" cy="0"/>
        </a:xfrm>
      </p:grpSpPr>
      <p:pic>
        <p:nvPicPr>
          <p:cNvPr id="66" name="Google Shape;66;p1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67" name="Google Shape;67;p1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8" name="Google Shape;68;p1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9" name="Google Shape;69;p1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0" name="Google Shape;70;p1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1" name="Google Shape;71;p12"/>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12"/>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12"/>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4" name="Google Shape;74;p1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75" name="Google Shape;75;p1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1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77"/>
        <p:cNvGrpSpPr/>
        <p:nvPr/>
      </p:nvGrpSpPr>
      <p:grpSpPr>
        <a:xfrm>
          <a:off x="0" y="0"/>
          <a:ext cx="0" cy="0"/>
          <a:chOff x="0" y="0"/>
          <a:chExt cx="0" cy="0"/>
        </a:xfrm>
      </p:grpSpPr>
      <p:sp>
        <p:nvSpPr>
          <p:cNvPr id="78" name="Google Shape;78;p1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79" name="Google Shape;79;p1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0" name="Google Shape;80;p1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1" name="Google Shape;81;p1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82" name="Google Shape;82;p1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83"/>
        <p:cNvGrpSpPr/>
        <p:nvPr/>
      </p:nvGrpSpPr>
      <p:grpSpPr>
        <a:xfrm>
          <a:off x="0" y="0"/>
          <a:ext cx="0" cy="0"/>
          <a:chOff x="0" y="0"/>
          <a:chExt cx="0" cy="0"/>
        </a:xfrm>
      </p:grpSpPr>
      <p:sp>
        <p:nvSpPr>
          <p:cNvPr id="84" name="Google Shape;84;p1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9" name="Google Shape;89;p1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90" name="Google Shape;90;p1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91" name="Google Shape;91;p1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2" name="Google Shape;92;p1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3" name="Google Shape;93;p1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96" name="Google Shape;96;p1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97" name="Google Shape;97;p1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98" name="Google Shape;98;p1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9" name="Google Shape;99;p1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00" name="Google Shape;100;p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01"/>
        <p:cNvGrpSpPr/>
        <p:nvPr/>
      </p:nvGrpSpPr>
      <p:grpSpPr>
        <a:xfrm>
          <a:off x="0" y="0"/>
          <a:ext cx="0" cy="0"/>
          <a:chOff x="0" y="0"/>
          <a:chExt cx="0" cy="0"/>
        </a:xfrm>
      </p:grpSpPr>
      <p:pic>
        <p:nvPicPr>
          <p:cNvPr id="102" name="Google Shape;102;p1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03" name="Google Shape;103;p1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4" name="Google Shape;104;p1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05" name="Google Shape;105;p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08" name="Google Shape;108;p1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9" name="Google Shape;109;p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0" name="Google Shape;110;p1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1" name="Google Shape;111;p1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12" name="Google Shape;112;p1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13"/>
        <p:cNvGrpSpPr/>
        <p:nvPr/>
      </p:nvGrpSpPr>
      <p:grpSpPr>
        <a:xfrm>
          <a:off x="0" y="0"/>
          <a:ext cx="0" cy="0"/>
          <a:chOff x="0" y="0"/>
          <a:chExt cx="0" cy="0"/>
        </a:xfrm>
      </p:grpSpPr>
      <p:sp>
        <p:nvSpPr>
          <p:cNvPr id="114" name="Google Shape;114;p1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5" name="Google Shape;115;p19"/>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9"/>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9"/>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8" name="Google Shape;118;p19"/>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19"/>
        <p:cNvGrpSpPr/>
        <p:nvPr/>
      </p:nvGrpSpPr>
      <p:grpSpPr>
        <a:xfrm>
          <a:off x="0" y="0"/>
          <a:ext cx="0" cy="0"/>
          <a:chOff x="0" y="0"/>
          <a:chExt cx="0" cy="0"/>
        </a:xfrm>
      </p:grpSpPr>
      <p:sp>
        <p:nvSpPr>
          <p:cNvPr id="120" name="Google Shape;120;p2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21" name="Google Shape;121;p2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4" name="Google Shape;124;p2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25" name="Google Shape;125;p2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26"/>
        <p:cNvGrpSpPr/>
        <p:nvPr/>
      </p:nvGrpSpPr>
      <p:grpSpPr>
        <a:xfrm>
          <a:off x="0" y="0"/>
          <a:ext cx="0" cy="0"/>
          <a:chOff x="0" y="0"/>
          <a:chExt cx="0" cy="0"/>
        </a:xfrm>
      </p:grpSpPr>
      <p:sp>
        <p:nvSpPr>
          <p:cNvPr id="127" name="Google Shape;127;p21"/>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28" name="Google Shape;128;p21"/>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29" name="Google Shape;129;p21"/>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30"/>
        <p:cNvGrpSpPr/>
        <p:nvPr/>
      </p:nvGrpSpPr>
      <p:grpSpPr>
        <a:xfrm>
          <a:off x="0" y="0"/>
          <a:ext cx="0" cy="0"/>
          <a:chOff x="0" y="0"/>
          <a:chExt cx="0" cy="0"/>
        </a:xfrm>
      </p:grpSpPr>
      <p:pic>
        <p:nvPicPr>
          <p:cNvPr id="131" name="Google Shape;131;p2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32" name="Google Shape;132;p2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133" name="Google Shape;133;p2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34" name="Google Shape;134;p2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rtl="0">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rtl="0">
              <a:lnSpc>
                <a:spcPct val="100000"/>
              </a:lnSpc>
              <a:spcBef>
                <a:spcPts val="600"/>
              </a:spcBef>
              <a:spcAft>
                <a:spcPts val="0"/>
              </a:spcAft>
              <a:buClr>
                <a:schemeClr val="dk1"/>
              </a:buClr>
              <a:buSzPts val="1700"/>
              <a:buNone/>
              <a:defRPr sz="1700"/>
            </a:lvl2pPr>
            <a:lvl3pPr lvl="2" algn="ctr" rtl="0">
              <a:lnSpc>
                <a:spcPct val="100000"/>
              </a:lnSpc>
              <a:spcBef>
                <a:spcPts val="600"/>
              </a:spcBef>
              <a:spcAft>
                <a:spcPts val="0"/>
              </a:spcAft>
              <a:buClr>
                <a:schemeClr val="dk1"/>
              </a:buClr>
              <a:buSzPts val="1600"/>
              <a:buNone/>
              <a:defRPr sz="1600"/>
            </a:lvl3pPr>
            <a:lvl4pPr lvl="3" algn="ctr" rtl="0">
              <a:lnSpc>
                <a:spcPct val="100000"/>
              </a:lnSpc>
              <a:spcBef>
                <a:spcPts val="600"/>
              </a:spcBef>
              <a:spcAft>
                <a:spcPts val="0"/>
              </a:spcAft>
              <a:buClr>
                <a:schemeClr val="dk1"/>
              </a:buClr>
              <a:buSzPts val="1400"/>
              <a:buNone/>
              <a:defRPr sz="1400"/>
            </a:lvl4pPr>
            <a:lvl5pPr lvl="4" algn="ctr" rtl="0">
              <a:lnSpc>
                <a:spcPct val="100000"/>
              </a:lnSpc>
              <a:spcBef>
                <a:spcPts val="600"/>
              </a:spcBef>
              <a:spcAft>
                <a:spcPts val="0"/>
              </a:spcAft>
              <a:buClr>
                <a:schemeClr val="dk1"/>
              </a:buClr>
              <a:buSzPts val="1400"/>
              <a:buNone/>
              <a:defRPr sz="1400"/>
            </a:lvl5pPr>
            <a:lvl6pPr lvl="5" algn="ctr" rtl="0">
              <a:lnSpc>
                <a:spcPct val="90000"/>
              </a:lnSpc>
              <a:spcBef>
                <a:spcPts val="400"/>
              </a:spcBef>
              <a:spcAft>
                <a:spcPts val="0"/>
              </a:spcAft>
              <a:buClr>
                <a:schemeClr val="dk1"/>
              </a:buClr>
              <a:buSzPts val="1400"/>
              <a:buNone/>
              <a:defRPr sz="1400"/>
            </a:lvl6pPr>
            <a:lvl7pPr lvl="6" algn="ctr" rtl="0">
              <a:lnSpc>
                <a:spcPct val="90000"/>
              </a:lnSpc>
              <a:spcBef>
                <a:spcPts val="400"/>
              </a:spcBef>
              <a:spcAft>
                <a:spcPts val="0"/>
              </a:spcAft>
              <a:buClr>
                <a:schemeClr val="dk1"/>
              </a:buClr>
              <a:buSzPts val="1400"/>
              <a:buNone/>
              <a:defRPr sz="1400"/>
            </a:lvl7pPr>
            <a:lvl8pPr lvl="7" algn="ctr" rtl="0">
              <a:lnSpc>
                <a:spcPct val="90000"/>
              </a:lnSpc>
              <a:spcBef>
                <a:spcPts val="400"/>
              </a:spcBef>
              <a:spcAft>
                <a:spcPts val="0"/>
              </a:spcAft>
              <a:buClr>
                <a:schemeClr val="dk1"/>
              </a:buClr>
              <a:buSzPts val="1400"/>
              <a:buNone/>
              <a:defRPr sz="1400"/>
            </a:lvl8pPr>
            <a:lvl9pPr lvl="8" algn="ctr" rtl="0">
              <a:lnSpc>
                <a:spcPct val="90000"/>
              </a:lnSpc>
              <a:spcBef>
                <a:spcPts val="400"/>
              </a:spcBef>
              <a:spcAft>
                <a:spcPts val="0"/>
              </a:spcAft>
              <a:buClr>
                <a:schemeClr val="dk1"/>
              </a:buClr>
              <a:buSzPts val="1400"/>
              <a:buNone/>
              <a:defRPr sz="1400"/>
            </a:lvl9pPr>
          </a:lstStyle>
          <a:p>
            <a:endParaRPr/>
          </a:p>
        </p:txBody>
      </p:sp>
      <p:sp>
        <p:nvSpPr>
          <p:cNvPr id="135" name="Google Shape;135;p2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rtl="0">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36" name="Google Shape;136;p2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37" name="Google Shape;137;p22"/>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140" name="Google Shape;140;p2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141" name="Google Shape;141;p23"/>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142"/>
        <p:cNvGrpSpPr/>
        <p:nvPr/>
      </p:nvGrpSpPr>
      <p:grpSpPr>
        <a:xfrm>
          <a:off x="0" y="0"/>
          <a:ext cx="0" cy="0"/>
          <a:chOff x="0" y="0"/>
          <a:chExt cx="0" cy="0"/>
        </a:xfrm>
      </p:grpSpPr>
      <p:sp>
        <p:nvSpPr>
          <p:cNvPr id="143" name="Google Shape;143;p24"/>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44" name="Google Shape;144;p24"/>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p2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52"/>
        <p:cNvGrpSpPr/>
        <p:nvPr/>
      </p:nvGrpSpPr>
      <p:grpSpPr>
        <a:xfrm>
          <a:off x="0" y="0"/>
          <a:ext cx="0" cy="0"/>
          <a:chOff x="0" y="0"/>
          <a:chExt cx="0" cy="0"/>
        </a:xfrm>
      </p:grpSpPr>
      <p:sp>
        <p:nvSpPr>
          <p:cNvPr id="153" name="Google Shape;153;p2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54" name="Google Shape;154;p2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55" name="Google Shape;155;p2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6" name="Google Shape;156;p2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57"/>
        <p:cNvGrpSpPr/>
        <p:nvPr/>
      </p:nvGrpSpPr>
      <p:grpSpPr>
        <a:xfrm>
          <a:off x="0" y="0"/>
          <a:ext cx="0" cy="0"/>
          <a:chOff x="0" y="0"/>
          <a:chExt cx="0" cy="0"/>
        </a:xfrm>
      </p:grpSpPr>
      <p:sp>
        <p:nvSpPr>
          <p:cNvPr id="158" name="Google Shape;158;p2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59"/>
        <p:cNvGrpSpPr/>
        <p:nvPr/>
      </p:nvGrpSpPr>
      <p:grpSpPr>
        <a:xfrm>
          <a:off x="0" y="0"/>
          <a:ext cx="0" cy="0"/>
          <a:chOff x="0" y="0"/>
          <a:chExt cx="0" cy="0"/>
        </a:xfrm>
      </p:grpSpPr>
      <p:sp>
        <p:nvSpPr>
          <p:cNvPr id="160" name="Google Shape;160;p2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61" name="Google Shape;161;p2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62" name="Google Shape;162;p28"/>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63" name="Google Shape;163;p28"/>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64" name="Google Shape;164;p2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65"/>
        <p:cNvGrpSpPr/>
        <p:nvPr/>
      </p:nvGrpSpPr>
      <p:grpSpPr>
        <a:xfrm>
          <a:off x="0" y="0"/>
          <a:ext cx="0" cy="0"/>
          <a:chOff x="0" y="0"/>
          <a:chExt cx="0" cy="0"/>
        </a:xfrm>
      </p:grpSpPr>
      <p:pic>
        <p:nvPicPr>
          <p:cNvPr id="166" name="Google Shape;166;p29"/>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67" name="Google Shape;167;p29"/>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68" name="Google Shape;168;p2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71" name="Google Shape;171;p30"/>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72" name="Google Shape;172;p30"/>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73" name="Google Shape;173;p30"/>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74"/>
        <p:cNvGrpSpPr/>
        <p:nvPr/>
      </p:nvGrpSpPr>
      <p:grpSpPr>
        <a:xfrm>
          <a:off x="0" y="0"/>
          <a:ext cx="0" cy="0"/>
          <a:chOff x="0" y="0"/>
          <a:chExt cx="0" cy="0"/>
        </a:xfrm>
      </p:grpSpPr>
      <p:pic>
        <p:nvPicPr>
          <p:cNvPr id="175" name="Google Shape;175;p31"/>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76" name="Google Shape;176;p31"/>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77"/>
        <p:cNvGrpSpPr/>
        <p:nvPr/>
      </p:nvGrpSpPr>
      <p:grpSpPr>
        <a:xfrm>
          <a:off x="0" y="0"/>
          <a:ext cx="0" cy="0"/>
          <a:chOff x="0" y="0"/>
          <a:chExt cx="0" cy="0"/>
        </a:xfrm>
      </p:grpSpPr>
      <p:pic>
        <p:nvPicPr>
          <p:cNvPr id="178" name="Google Shape;178;p32"/>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79" name="Google Shape;179;p32"/>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0" name="Google Shape;180;p32"/>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81" name="Google Shape;181;p32"/>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82" name="Google Shape;182;p32"/>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3" name="Google Shape;183;p32"/>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84" name="Google Shape;184;p3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85" name="Google Shape;185;p32"/>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6" name="Google Shape;186;p32"/>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87"/>
        <p:cNvGrpSpPr/>
        <p:nvPr/>
      </p:nvGrpSpPr>
      <p:grpSpPr>
        <a:xfrm>
          <a:off x="0" y="0"/>
          <a:ext cx="0" cy="0"/>
          <a:chOff x="0" y="0"/>
          <a:chExt cx="0" cy="0"/>
        </a:xfrm>
      </p:grpSpPr>
      <p:sp>
        <p:nvSpPr>
          <p:cNvPr id="188" name="Google Shape;188;p3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9" name="Google Shape;189;p3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90" name="Google Shape;190;p3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91" name="Google Shape;191;p3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92" name="Google Shape;192;p33"/>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3" name="Google Shape;193;p33"/>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4" name="Google Shape;194;p33"/>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95" name="Google Shape;195;p33"/>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96" name="Google Shape;196;p3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9" name="Google Shape;199;p34"/>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200" name="Google Shape;200;p34"/>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201"/>
        <p:cNvGrpSpPr/>
        <p:nvPr/>
      </p:nvGrpSpPr>
      <p:grpSpPr>
        <a:xfrm>
          <a:off x="0" y="0"/>
          <a:ext cx="0" cy="0"/>
          <a:chOff x="0" y="0"/>
          <a:chExt cx="0" cy="0"/>
        </a:xfrm>
      </p:grpSpPr>
      <p:pic>
        <p:nvPicPr>
          <p:cNvPr id="202" name="Google Shape;202;p35"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203" name="Google Shape;203;p35"/>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4" name="Google Shape;204;p35"/>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500"/>
              <a:buFont typeface="Proxima Nova"/>
              <a:buNone/>
              <a:defRPr sz="1500">
                <a:solidFill>
                  <a:srgbClr val="535353"/>
                </a:solidFill>
              </a:defRPr>
            </a:lvl1pPr>
            <a:lvl2pPr marL="914400" lvl="1" indent="-228600" algn="l" rtl="0">
              <a:lnSpc>
                <a:spcPct val="90000"/>
              </a:lnSpc>
              <a:spcBef>
                <a:spcPts val="300"/>
              </a:spcBef>
              <a:spcAft>
                <a:spcPts val="0"/>
              </a:spcAft>
              <a:buSzPts val="1500"/>
              <a:buFont typeface="Proxima Nova"/>
              <a:buNone/>
              <a:defRPr sz="1500">
                <a:solidFill>
                  <a:srgbClr val="535353"/>
                </a:solidFill>
              </a:defRPr>
            </a:lvl2pPr>
            <a:lvl3pPr marL="1371600" lvl="2" indent="-228600" algn="l" rtl="0">
              <a:lnSpc>
                <a:spcPct val="90000"/>
              </a:lnSpc>
              <a:spcBef>
                <a:spcPts val="300"/>
              </a:spcBef>
              <a:spcAft>
                <a:spcPts val="0"/>
              </a:spcAft>
              <a:buSzPts val="1500"/>
              <a:buFont typeface="Proxima Nova"/>
              <a:buNone/>
              <a:defRPr sz="1500">
                <a:solidFill>
                  <a:srgbClr val="535353"/>
                </a:solidFill>
              </a:defRPr>
            </a:lvl3pPr>
            <a:lvl4pPr marL="1828800" lvl="3" indent="-228600" algn="l" rtl="0">
              <a:lnSpc>
                <a:spcPct val="90000"/>
              </a:lnSpc>
              <a:spcBef>
                <a:spcPts val="300"/>
              </a:spcBef>
              <a:spcAft>
                <a:spcPts val="0"/>
              </a:spcAft>
              <a:buSzPts val="1500"/>
              <a:buFont typeface="Proxima Nova"/>
              <a:buNone/>
              <a:defRPr sz="1500">
                <a:solidFill>
                  <a:srgbClr val="535353"/>
                </a:solidFill>
              </a:defRPr>
            </a:lvl4pPr>
            <a:lvl5pPr marL="2286000" lvl="4" indent="-228600" algn="l" rtl="0">
              <a:lnSpc>
                <a:spcPct val="90000"/>
              </a:lnSpc>
              <a:spcBef>
                <a:spcPts val="300"/>
              </a:spcBef>
              <a:spcAft>
                <a:spcPts val="0"/>
              </a:spcAft>
              <a:buSzPts val="1500"/>
              <a:buFont typeface="Proxima Nova"/>
              <a:buNone/>
              <a:defRPr sz="1500">
                <a:solidFill>
                  <a:srgbClr val="535353"/>
                </a:solidFil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5" name="Google Shape;205;p3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206"/>
        <p:cNvGrpSpPr/>
        <p:nvPr/>
      </p:nvGrpSpPr>
      <p:grpSpPr>
        <a:xfrm>
          <a:off x="0" y="0"/>
          <a:ext cx="0" cy="0"/>
          <a:chOff x="0" y="0"/>
          <a:chExt cx="0" cy="0"/>
        </a:xfrm>
      </p:grpSpPr>
      <p:pic>
        <p:nvPicPr>
          <p:cNvPr id="207" name="Google Shape;207;p36"/>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208" name="Google Shape;208;p36"/>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9" name="Google Shape;209;p36"/>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10" name="Google Shape;210;p36"/>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11" name="Google Shape;211;p36"/>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12" name="Google Shape;212;p36"/>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13" name="Google Shape;213;p36"/>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14" name="Google Shape;214;p36"/>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15" name="Google Shape;215;p36"/>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216" name="Google Shape;216;p36"/>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17" name="Google Shape;217;p36"/>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18"/>
        <p:cNvGrpSpPr/>
        <p:nvPr/>
      </p:nvGrpSpPr>
      <p:grpSpPr>
        <a:xfrm>
          <a:off x="0" y="0"/>
          <a:ext cx="0" cy="0"/>
          <a:chOff x="0" y="0"/>
          <a:chExt cx="0" cy="0"/>
        </a:xfrm>
      </p:grpSpPr>
      <p:sp>
        <p:nvSpPr>
          <p:cNvPr id="219" name="Google Shape;219;p3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20" name="Google Shape;220;p3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21" name="Google Shape;221;p37"/>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2" name="Google Shape;222;p3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23" name="Google Shape;223;p3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24"/>
        <p:cNvGrpSpPr/>
        <p:nvPr/>
      </p:nvGrpSpPr>
      <p:grpSpPr>
        <a:xfrm>
          <a:off x="0" y="0"/>
          <a:ext cx="0" cy="0"/>
          <a:chOff x="0" y="0"/>
          <a:chExt cx="0" cy="0"/>
        </a:xfrm>
      </p:grpSpPr>
      <p:sp>
        <p:nvSpPr>
          <p:cNvPr id="225" name="Google Shape;225;p3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6" name="Google Shape;226;p38"/>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7" name="Google Shape;227;p38"/>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0" name="Google Shape;230;p3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31" name="Google Shape;231;p3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32" name="Google Shape;232;p3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3" name="Google Shape;233;p3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4" name="Google Shape;234;p3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7" name="Google Shape;237;p4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238" name="Google Shape;238;p4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39" name="Google Shape;239;p4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40" name="Google Shape;240;p4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41" name="Google Shape;241;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42"/>
        <p:cNvGrpSpPr/>
        <p:nvPr/>
      </p:nvGrpSpPr>
      <p:grpSpPr>
        <a:xfrm>
          <a:off x="0" y="0"/>
          <a:ext cx="0" cy="0"/>
          <a:chOff x="0" y="0"/>
          <a:chExt cx="0" cy="0"/>
        </a:xfrm>
      </p:grpSpPr>
      <p:pic>
        <p:nvPicPr>
          <p:cNvPr id="243" name="Google Shape;243;p4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44" name="Google Shape;244;p4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5" name="Google Shape;245;p4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46" name="Google Shape;246;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763" t="1399" r="6439" b="3434"/>
          <a:stretch/>
        </p:blipFill>
        <p:spPr>
          <a:xfrm>
            <a:off x="323527" y="-1"/>
            <a:ext cx="8820473" cy="5143501"/>
          </a:xfrm>
          <a:prstGeom prst="rect">
            <a:avLst/>
          </a:prstGeom>
          <a:noFill/>
          <a:ln>
            <a:noFill/>
          </a:ln>
        </p:spPr>
      </p:pic>
      <p:sp>
        <p:nvSpPr>
          <p:cNvPr id="26" name="Google Shape;26;p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7" name="Google Shape;27;p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47"/>
        <p:cNvGrpSpPr/>
        <p:nvPr/>
      </p:nvGrpSpPr>
      <p:grpSpPr>
        <a:xfrm>
          <a:off x="0" y="0"/>
          <a:ext cx="0" cy="0"/>
          <a:chOff x="0" y="0"/>
          <a:chExt cx="0" cy="0"/>
        </a:xfrm>
      </p:grpSpPr>
      <p:pic>
        <p:nvPicPr>
          <p:cNvPr id="248" name="Google Shape;248;p4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49" name="Google Shape;24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50" name="Google Shape;25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51" name="Google Shape;251;p4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52" name="Google Shape;252;p4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53" name="Google Shape;25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54"/>
        <p:cNvGrpSpPr/>
        <p:nvPr/>
      </p:nvGrpSpPr>
      <p:grpSpPr>
        <a:xfrm>
          <a:off x="0" y="0"/>
          <a:ext cx="0" cy="0"/>
          <a:chOff x="0" y="0"/>
          <a:chExt cx="0" cy="0"/>
        </a:xfrm>
      </p:grpSpPr>
      <p:sp>
        <p:nvSpPr>
          <p:cNvPr id="255" name="Google Shape;255;p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6" name="Google Shape;256;p43"/>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7" name="Google Shape;257;p43"/>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8" name="Google Shape;258;p43"/>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59" name="Google Shape;259;p43"/>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60"/>
        <p:cNvGrpSpPr/>
        <p:nvPr/>
      </p:nvGrpSpPr>
      <p:grpSpPr>
        <a:xfrm>
          <a:off x="0" y="0"/>
          <a:ext cx="0" cy="0"/>
          <a:chOff x="0" y="0"/>
          <a:chExt cx="0" cy="0"/>
        </a:xfrm>
      </p:grpSpPr>
      <p:sp>
        <p:nvSpPr>
          <p:cNvPr id="261" name="Google Shape;261;p44"/>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62" name="Google Shape;262;p44"/>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3" name="Google Shape;263;p44"/>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4" name="Google Shape;264;p44"/>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65" name="Google Shape;265;p44"/>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66" name="Google Shape;266;p44"/>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7"/>
        <p:cNvGrpSpPr/>
        <p:nvPr/>
      </p:nvGrpSpPr>
      <p:grpSpPr>
        <a:xfrm>
          <a:off x="0" y="0"/>
          <a:ext cx="0" cy="0"/>
          <a:chOff x="0" y="0"/>
          <a:chExt cx="0" cy="0"/>
        </a:xfrm>
      </p:grpSpPr>
      <p:sp>
        <p:nvSpPr>
          <p:cNvPr id="268" name="Google Shape;268;p45"/>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269" name="Google Shape;269;p45"/>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70" name="Google Shape;270;p45"/>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30" name="Google Shape;30;p6"/>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 name="Google Shape;31;p6"/>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6"/>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35" name="Google Shape;35;p7"/>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38" name="Google Shape;38;p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9" name="Google Shape;39;p8"/>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8"/>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 name="Google Shape;41;p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2" name="Google Shape;42;p8"/>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3" name="Google Shape;43;p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44" name="Google Shape;44;p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5" name="Google Shape;45;p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46"/>
        <p:cNvGrpSpPr/>
        <p:nvPr/>
      </p:nvGrpSpPr>
      <p:grpSpPr>
        <a:xfrm>
          <a:off x="0" y="0"/>
          <a:ext cx="0" cy="0"/>
          <a:chOff x="0" y="0"/>
          <a:chExt cx="0" cy="0"/>
        </a:xfrm>
      </p:grpSpPr>
      <p:sp>
        <p:nvSpPr>
          <p:cNvPr id="47" name="Google Shape;47;p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8" name="Google Shape;48;p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9" name="Google Shape;49;p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0" name="Google Shape;50;p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1" name="Google Shape;51;p9"/>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9"/>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4" name="Google Shape;54;p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55" name="Google Shape;55;p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59" name="Google Shape;59;p1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48" name="Google Shape;148;p2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49" name="Google Shape;149;p2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0" name="Google Shape;150;p2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1" name="Google Shape;151;p2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www.politie.be/5388/sites/5388/files/downloads/brochures/verkeer/Fietsers_en_de_wegcode_BIVV.pdf" TargetMode="Externa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www.politie.be/5388/sites/5388/files/downloads/brochures/verkeer/Fietsers_en_de_wegcode_BIVV.pdf" TargetMode="Externa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overheid.vlaanderen.be/opleiding/oslo-fietsinfrastructuur"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mailto:oslo@vlaanderen.be"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hyperlink" Target="https://github.com/Informatievlaanderen/OSLOthema-fietsinfrastructuur" TargetMode="Externa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6"/>
          <p:cNvPicPr preferRelativeResize="0"/>
          <p:nvPr/>
        </p:nvPicPr>
        <p:blipFill rotWithShape="1">
          <a:blip r:embed="rId3">
            <a:alphaModFix/>
          </a:blip>
          <a:srcRect/>
          <a:stretch/>
        </p:blipFill>
        <p:spPr>
          <a:xfrm>
            <a:off x="896121" y="-6475"/>
            <a:ext cx="8247878" cy="5143500"/>
          </a:xfrm>
          <a:prstGeom prst="rect">
            <a:avLst/>
          </a:prstGeom>
          <a:noFill/>
          <a:ln>
            <a:noFill/>
          </a:ln>
        </p:spPr>
      </p:pic>
      <p:grpSp>
        <p:nvGrpSpPr>
          <p:cNvPr id="276" name="Google Shape;276;p46"/>
          <p:cNvGrpSpPr/>
          <p:nvPr/>
        </p:nvGrpSpPr>
        <p:grpSpPr>
          <a:xfrm>
            <a:off x="0" y="-6475"/>
            <a:ext cx="6651458" cy="5143501"/>
            <a:chOff x="0" y="0"/>
            <a:chExt cx="8134350" cy="6858001"/>
          </a:xfrm>
        </p:grpSpPr>
        <p:sp>
          <p:nvSpPr>
            <p:cNvPr id="277" name="Google Shape;277;p46"/>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78" name="Google Shape;278;p46"/>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279" name="Google Shape;279;p46"/>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92500" lnSpcReduction="20000"/>
          </a:bodyPr>
          <a:lstStyle/>
          <a:p>
            <a:pPr marL="0" marR="0" lvl="0" indent="0" algn="l" rtl="0">
              <a:lnSpc>
                <a:spcPct val="158343"/>
              </a:lnSpc>
              <a:spcBef>
                <a:spcPts val="0"/>
              </a:spcBef>
              <a:spcAft>
                <a:spcPts val="0"/>
              </a:spcAft>
              <a:buClr>
                <a:srgbClr val="000000"/>
              </a:buClr>
              <a:buSzPts val="3200"/>
              <a:buFont typeface="Arial"/>
              <a:buNone/>
            </a:pPr>
            <a:r>
              <a:rPr lang="en-GB" sz="3200" b="0" i="0" u="none" strike="noStrike" cap="none">
                <a:solidFill>
                  <a:schemeClr val="dk1"/>
                </a:solidFill>
                <a:latin typeface="Arial"/>
                <a:ea typeface="Arial"/>
                <a:cs typeface="Arial"/>
                <a:sym typeface="Arial"/>
              </a:rPr>
              <a:t>OSLO </a:t>
            </a:r>
            <a:r>
              <a:rPr lang="en-GB" sz="3200">
                <a:solidFill>
                  <a:schemeClr val="dk1"/>
                </a:solidFill>
              </a:rPr>
              <a:t>Fietsinfrastructuur</a:t>
            </a:r>
            <a:r>
              <a:rPr lang="en-GB" sz="3200" b="0" i="0" u="none" strike="noStrike" cap="none">
                <a:solidFill>
                  <a:schemeClr val="dk1"/>
                </a:solidFill>
                <a:latin typeface="Arial"/>
                <a:ea typeface="Arial"/>
                <a:cs typeface="Arial"/>
                <a:sym typeface="Arial"/>
              </a:rPr>
              <a:t>:</a:t>
            </a:r>
            <a:endParaRPr/>
          </a:p>
          <a:p>
            <a:pPr marL="0" marR="0" lvl="0" indent="0" algn="l" rtl="0">
              <a:lnSpc>
                <a:spcPct val="158343"/>
              </a:lnSpc>
              <a:spcBef>
                <a:spcPts val="0"/>
              </a:spcBef>
              <a:spcAft>
                <a:spcPts val="0"/>
              </a:spcAft>
              <a:buClr>
                <a:srgbClr val="000000"/>
              </a:buClr>
              <a:buSzPts val="3200"/>
              <a:buFont typeface="Arial"/>
              <a:buNone/>
            </a:pPr>
            <a:r>
              <a:rPr lang="en-GB" sz="3200">
                <a:solidFill>
                  <a:schemeClr val="dk1"/>
                </a:solidFill>
              </a:rPr>
              <a:t>Thematische werkgroep 2</a:t>
            </a:r>
            <a:endParaRPr/>
          </a:p>
        </p:txBody>
      </p:sp>
      <p:sp>
        <p:nvSpPr>
          <p:cNvPr id="280" name="Google Shape;280;p46"/>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550" b="0" i="0" u="none" strike="noStrike" cap="none">
                <a:solidFill>
                  <a:srgbClr val="000000"/>
                </a:solidFill>
                <a:latin typeface="Arial"/>
                <a:ea typeface="Arial"/>
                <a:cs typeface="Arial"/>
                <a:sym typeface="Arial"/>
              </a:rPr>
              <a:t>Wel</a:t>
            </a:r>
            <a:r>
              <a:rPr lang="en-GB" sz="1550"/>
              <a:t>kom</a:t>
            </a:r>
            <a:r>
              <a:rPr lang="en-GB" sz="1550" b="0" i="0" u="none" strike="noStrike" cap="none">
                <a:solidFill>
                  <a:srgbClr val="000000"/>
                </a:solidFill>
                <a:latin typeface="Arial"/>
                <a:ea typeface="Arial"/>
                <a:cs typeface="Arial"/>
                <a:sym typeface="Arial"/>
              </a:rPr>
              <a:t>!</a:t>
            </a:r>
            <a:br>
              <a:rPr lang="en-GB" sz="1550" b="0" i="0" u="none" strike="noStrike" cap="none">
                <a:solidFill>
                  <a:srgbClr val="000000"/>
                </a:solidFill>
                <a:latin typeface="Arial"/>
                <a:ea typeface="Arial"/>
                <a:cs typeface="Arial"/>
                <a:sym typeface="Arial"/>
              </a:rPr>
            </a:br>
            <a:endParaRPr sz="15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a:t>Dinsdag 18 mei</a:t>
            </a:r>
            <a:endParaRPr sz="1200" b="0" i="0" u="none" strike="noStrike" cap="none">
              <a:solidFill>
                <a:srgbClr val="000000"/>
              </a:solidFill>
              <a:latin typeface="Arial"/>
              <a:ea typeface="Arial"/>
              <a:cs typeface="Arial"/>
              <a:sym typeface="Arial"/>
            </a:endParaRPr>
          </a:p>
        </p:txBody>
      </p:sp>
      <p:sp>
        <p:nvSpPr>
          <p:cNvPr id="281" name="Google Shape;281;p46"/>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Virtuele </a:t>
            </a:r>
            <a:r>
              <a:rPr lang="en-GB"/>
              <a:t>werk</a:t>
            </a:r>
            <a:r>
              <a:rPr lang="en-GB" sz="1400" b="0" i="0" u="none" strike="noStrike" cap="none">
                <a:solidFill>
                  <a:srgbClr val="000000"/>
                </a:solidFill>
                <a:latin typeface="Arial"/>
                <a:ea typeface="Arial"/>
                <a:cs typeface="Arial"/>
                <a:sym typeface="Arial"/>
              </a:rPr>
              <a:t>gro</a:t>
            </a:r>
            <a:r>
              <a:rPr lang="en-GB"/>
              <a:t>e</a:t>
            </a:r>
            <a:r>
              <a:rPr lang="en-GB" sz="1400" b="0" i="0" u="none" strike="noStrike" cap="none">
                <a:solidFill>
                  <a:srgbClr val="000000"/>
                </a:solidFill>
                <a:latin typeface="Arial"/>
                <a:ea typeface="Arial"/>
                <a:cs typeface="Arial"/>
                <a:sym typeface="Arial"/>
              </a:rPr>
              <a:t>p – Microsoft Teams</a:t>
            </a:r>
            <a:endParaRPr/>
          </a:p>
        </p:txBody>
      </p:sp>
      <p:pic>
        <p:nvPicPr>
          <p:cNvPr id="282" name="Google Shape;282;p46"/>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283" name="Google Shape;283;p46"/>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Font typeface="Arial"/>
              <a:buNone/>
            </a:pPr>
            <a:r>
              <a:rPr lang="en-GB" b="1"/>
              <a:t>We starten om 13:05</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5"/>
          <p:cNvSpPr/>
          <p:nvPr/>
        </p:nvSpPr>
        <p:spPr>
          <a:xfrm>
            <a:off x="1551500" y="2818750"/>
            <a:ext cx="59838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5"/>
          <p:cNvSpPr/>
          <p:nvPr/>
        </p:nvSpPr>
        <p:spPr>
          <a:xfrm rot="5400000">
            <a:off x="4305350" y="2966950"/>
            <a:ext cx="4761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 name="Google Shape;433;p55"/>
          <p:cNvCxnSpPr/>
          <p:nvPr/>
        </p:nvCxnSpPr>
        <p:spPr>
          <a:xfrm>
            <a:off x="4501625" y="2504200"/>
            <a:ext cx="0" cy="766500"/>
          </a:xfrm>
          <a:prstGeom prst="straightConnector1">
            <a:avLst/>
          </a:prstGeom>
          <a:noFill/>
          <a:ln w="19050" cap="flat" cmpd="sng">
            <a:solidFill>
              <a:srgbClr val="A64D79"/>
            </a:solidFill>
            <a:prstDash val="solid"/>
            <a:round/>
            <a:headEnd type="none" w="med" len="med"/>
            <a:tailEnd type="none" w="med" len="med"/>
          </a:ln>
        </p:spPr>
      </p:cxnSp>
      <p:cxnSp>
        <p:nvCxnSpPr>
          <p:cNvPr id="434" name="Google Shape;434;p55"/>
          <p:cNvCxnSpPr/>
          <p:nvPr/>
        </p:nvCxnSpPr>
        <p:spPr>
          <a:xfrm>
            <a:off x="1560200" y="2538375"/>
            <a:ext cx="5966400" cy="0"/>
          </a:xfrm>
          <a:prstGeom prst="straightConnector1">
            <a:avLst/>
          </a:prstGeom>
          <a:noFill/>
          <a:ln w="19050" cap="flat" cmpd="sng">
            <a:solidFill>
              <a:srgbClr val="A64D79"/>
            </a:solidFill>
            <a:prstDash val="solid"/>
            <a:round/>
            <a:headEnd type="none" w="med" len="med"/>
            <a:tailEnd type="none" w="med" len="med"/>
          </a:ln>
        </p:spPr>
      </p:cxnSp>
      <p:cxnSp>
        <p:nvCxnSpPr>
          <p:cNvPr id="435" name="Google Shape;435;p55"/>
          <p:cNvCxnSpPr/>
          <p:nvPr/>
        </p:nvCxnSpPr>
        <p:spPr>
          <a:xfrm>
            <a:off x="1551500" y="2480425"/>
            <a:ext cx="5983800" cy="0"/>
          </a:xfrm>
          <a:prstGeom prst="straightConnector1">
            <a:avLst/>
          </a:prstGeom>
          <a:noFill/>
          <a:ln w="19050" cap="flat" cmpd="sng">
            <a:solidFill>
              <a:srgbClr val="0000FF"/>
            </a:solidFill>
            <a:prstDash val="solid"/>
            <a:round/>
            <a:headEnd type="none" w="med" len="med"/>
            <a:tailEnd type="none" w="med" len="med"/>
          </a:ln>
        </p:spPr>
      </p:cxnSp>
      <p:cxnSp>
        <p:nvCxnSpPr>
          <p:cNvPr id="436" name="Google Shape;436;p55"/>
          <p:cNvCxnSpPr/>
          <p:nvPr/>
        </p:nvCxnSpPr>
        <p:spPr>
          <a:xfrm>
            <a:off x="1551500" y="1992950"/>
            <a:ext cx="5983800" cy="0"/>
          </a:xfrm>
          <a:prstGeom prst="straightConnector1">
            <a:avLst/>
          </a:prstGeom>
          <a:noFill/>
          <a:ln w="28575" cap="flat" cmpd="sng">
            <a:solidFill>
              <a:srgbClr val="F1C232"/>
            </a:solidFill>
            <a:prstDash val="solid"/>
            <a:round/>
            <a:headEnd type="none" w="med" len="med"/>
            <a:tailEnd type="triangle" w="med" len="med"/>
          </a:ln>
        </p:spPr>
      </p:cxnSp>
      <p:sp>
        <p:nvSpPr>
          <p:cNvPr id="437" name="Google Shape;437;p55"/>
          <p:cNvSpPr/>
          <p:nvPr/>
        </p:nvSpPr>
        <p:spPr>
          <a:xfrm>
            <a:off x="1551500" y="1550425"/>
            <a:ext cx="3059400" cy="179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5"/>
          <p:cNvSpPr/>
          <p:nvPr/>
        </p:nvSpPr>
        <p:spPr>
          <a:xfrm>
            <a:off x="4610900" y="1598575"/>
            <a:ext cx="2924400" cy="834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5"/>
          <p:cNvSpPr/>
          <p:nvPr/>
        </p:nvSpPr>
        <p:spPr>
          <a:xfrm>
            <a:off x="1968350" y="23905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5"/>
          <p:cNvSpPr/>
          <p:nvPr/>
        </p:nvSpPr>
        <p:spPr>
          <a:xfrm>
            <a:off x="3358550" y="23905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5"/>
          <p:cNvSpPr/>
          <p:nvPr/>
        </p:nvSpPr>
        <p:spPr>
          <a:xfrm>
            <a:off x="4453550" y="23905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5"/>
          <p:cNvSpPr/>
          <p:nvPr/>
        </p:nvSpPr>
        <p:spPr>
          <a:xfrm>
            <a:off x="6594225" y="23905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3" name="Google Shape;443;p55"/>
          <p:cNvPicPr preferRelativeResize="0"/>
          <p:nvPr/>
        </p:nvPicPr>
        <p:blipFill>
          <a:blip r:embed="rId3">
            <a:alphaModFix/>
          </a:blip>
          <a:stretch>
            <a:fillRect/>
          </a:stretch>
        </p:blipFill>
        <p:spPr>
          <a:xfrm>
            <a:off x="6535175" y="2998450"/>
            <a:ext cx="297785" cy="296400"/>
          </a:xfrm>
          <a:prstGeom prst="rect">
            <a:avLst/>
          </a:prstGeom>
          <a:noFill/>
          <a:ln>
            <a:noFill/>
          </a:ln>
        </p:spPr>
      </p:pic>
      <p:pic>
        <p:nvPicPr>
          <p:cNvPr id="444" name="Google Shape;444;p55"/>
          <p:cNvPicPr preferRelativeResize="0"/>
          <p:nvPr/>
        </p:nvPicPr>
        <p:blipFill>
          <a:blip r:embed="rId3">
            <a:alphaModFix/>
          </a:blip>
          <a:stretch>
            <a:fillRect/>
          </a:stretch>
        </p:blipFill>
        <p:spPr>
          <a:xfrm>
            <a:off x="5128625" y="2998450"/>
            <a:ext cx="297785" cy="296400"/>
          </a:xfrm>
          <a:prstGeom prst="rect">
            <a:avLst/>
          </a:prstGeom>
          <a:noFill/>
          <a:ln>
            <a:noFill/>
          </a:ln>
        </p:spPr>
      </p:pic>
      <p:pic>
        <p:nvPicPr>
          <p:cNvPr id="445" name="Google Shape;445;p55"/>
          <p:cNvPicPr preferRelativeResize="0"/>
          <p:nvPr/>
        </p:nvPicPr>
        <p:blipFill>
          <a:blip r:embed="rId3">
            <a:alphaModFix/>
          </a:blip>
          <a:stretch>
            <a:fillRect/>
          </a:stretch>
        </p:blipFill>
        <p:spPr>
          <a:xfrm>
            <a:off x="2331413" y="2998450"/>
            <a:ext cx="297785" cy="296400"/>
          </a:xfrm>
          <a:prstGeom prst="rect">
            <a:avLst/>
          </a:prstGeom>
          <a:noFill/>
          <a:ln>
            <a:noFill/>
          </a:ln>
        </p:spPr>
      </p:pic>
      <p:pic>
        <p:nvPicPr>
          <p:cNvPr id="446" name="Google Shape;446;p55"/>
          <p:cNvPicPr preferRelativeResize="0"/>
          <p:nvPr/>
        </p:nvPicPr>
        <p:blipFill>
          <a:blip r:embed="rId4">
            <a:alphaModFix/>
          </a:blip>
          <a:stretch>
            <a:fillRect/>
          </a:stretch>
        </p:blipFill>
        <p:spPr>
          <a:xfrm>
            <a:off x="644175" y="2263525"/>
            <a:ext cx="360000" cy="360000"/>
          </a:xfrm>
          <a:prstGeom prst="rect">
            <a:avLst/>
          </a:prstGeom>
          <a:noFill/>
          <a:ln>
            <a:noFill/>
          </a:ln>
        </p:spPr>
      </p:pic>
      <p:pic>
        <p:nvPicPr>
          <p:cNvPr id="447" name="Google Shape;447;p55"/>
          <p:cNvPicPr preferRelativeResize="0"/>
          <p:nvPr/>
        </p:nvPicPr>
        <p:blipFill>
          <a:blip r:embed="rId5">
            <a:alphaModFix/>
          </a:blip>
          <a:stretch>
            <a:fillRect/>
          </a:stretch>
        </p:blipFill>
        <p:spPr>
          <a:xfrm>
            <a:off x="8082625" y="2118688"/>
            <a:ext cx="360000" cy="360000"/>
          </a:xfrm>
          <a:prstGeom prst="rect">
            <a:avLst/>
          </a:prstGeom>
          <a:noFill/>
          <a:ln>
            <a:noFill/>
          </a:ln>
        </p:spPr>
      </p:pic>
      <p:sp>
        <p:nvSpPr>
          <p:cNvPr id="448" name="Google Shape;448;p55"/>
          <p:cNvSpPr txBox="1"/>
          <p:nvPr/>
        </p:nvSpPr>
        <p:spPr>
          <a:xfrm>
            <a:off x="305625" y="2648300"/>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Onderhoud</a:t>
            </a:r>
            <a:endParaRPr sz="1000">
              <a:latin typeface="Proxima Nova"/>
              <a:ea typeface="Proxima Nova"/>
              <a:cs typeface="Proxima Nova"/>
              <a:sym typeface="Proxima Nova"/>
            </a:endParaRPr>
          </a:p>
        </p:txBody>
      </p:sp>
      <p:sp>
        <p:nvSpPr>
          <p:cNvPr id="449" name="Google Shape;449;p55"/>
          <p:cNvSpPr txBox="1"/>
          <p:nvPr/>
        </p:nvSpPr>
        <p:spPr>
          <a:xfrm>
            <a:off x="7744075" y="25034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Kwaliteit</a:t>
            </a:r>
            <a:endParaRPr sz="1000">
              <a:latin typeface="Proxima Nova"/>
              <a:ea typeface="Proxima Nova"/>
              <a:cs typeface="Proxima Nova"/>
              <a:sym typeface="Proxima Nova"/>
            </a:endParaRPr>
          </a:p>
        </p:txBody>
      </p:sp>
      <p:sp>
        <p:nvSpPr>
          <p:cNvPr id="450" name="Google Shape;450;p55"/>
          <p:cNvSpPr txBox="1"/>
          <p:nvPr/>
        </p:nvSpPr>
        <p:spPr>
          <a:xfrm>
            <a:off x="3621950" y="1229325"/>
            <a:ext cx="18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rgbClr val="FF0000"/>
                </a:solidFill>
                <a:latin typeface="Proxima Nova"/>
                <a:ea typeface="Proxima Nova"/>
                <a:cs typeface="Proxima Nova"/>
                <a:sym typeface="Proxima Nova"/>
              </a:rPr>
              <a:t>Kenmerken (bvb verkeer)</a:t>
            </a:r>
            <a:endParaRPr sz="1000">
              <a:solidFill>
                <a:srgbClr val="38761D"/>
              </a:solidFill>
              <a:latin typeface="Proxima Nova"/>
              <a:ea typeface="Proxima Nova"/>
              <a:cs typeface="Proxima Nova"/>
              <a:sym typeface="Proxima Nova"/>
            </a:endParaRPr>
          </a:p>
        </p:txBody>
      </p:sp>
      <p:sp>
        <p:nvSpPr>
          <p:cNvPr id="451" name="Google Shape;451;p55"/>
          <p:cNvSpPr txBox="1"/>
          <p:nvPr/>
        </p:nvSpPr>
        <p:spPr>
          <a:xfrm>
            <a:off x="3983075" y="16879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1C232"/>
                </a:solidFill>
                <a:latin typeface="Proxima Nova"/>
                <a:ea typeface="Proxima Nova"/>
                <a:cs typeface="Proxima Nova"/>
                <a:sym typeface="Proxima Nova"/>
              </a:rPr>
              <a:t>ROUTE</a:t>
            </a:r>
            <a:endParaRPr sz="1000" b="1">
              <a:solidFill>
                <a:srgbClr val="F1C232"/>
              </a:solidFill>
              <a:latin typeface="Proxima Nova"/>
              <a:ea typeface="Proxima Nova"/>
              <a:cs typeface="Proxima Nova"/>
              <a:sym typeface="Proxima Nova"/>
            </a:endParaRPr>
          </a:p>
        </p:txBody>
      </p:sp>
      <p:sp>
        <p:nvSpPr>
          <p:cNvPr id="452" name="Google Shape;452;p55"/>
          <p:cNvSpPr txBox="1"/>
          <p:nvPr/>
        </p:nvSpPr>
        <p:spPr>
          <a:xfrm>
            <a:off x="3983075" y="209941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0000FF"/>
                </a:solidFill>
                <a:latin typeface="Proxima Nova"/>
                <a:ea typeface="Proxima Nova"/>
                <a:cs typeface="Proxima Nova"/>
                <a:sym typeface="Proxima Nova"/>
              </a:rPr>
              <a:t>Fietsnetwerk </a:t>
            </a:r>
            <a:endParaRPr sz="1000" b="1">
              <a:solidFill>
                <a:srgbClr val="0000FF"/>
              </a:solidFill>
              <a:latin typeface="Proxima Nova"/>
              <a:ea typeface="Proxima Nova"/>
              <a:cs typeface="Proxima Nova"/>
              <a:sym typeface="Proxima Nova"/>
            </a:endParaRPr>
          </a:p>
        </p:txBody>
      </p:sp>
      <p:sp>
        <p:nvSpPr>
          <p:cNvPr id="453" name="Google Shape;453;p55"/>
          <p:cNvSpPr txBox="1"/>
          <p:nvPr/>
        </p:nvSpPr>
        <p:spPr>
          <a:xfrm>
            <a:off x="3637250" y="3336775"/>
            <a:ext cx="1812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B7B7B7"/>
                </a:solidFill>
                <a:latin typeface="Proxima Nova"/>
                <a:ea typeface="Proxima Nova"/>
                <a:cs typeface="Proxima Nova"/>
                <a:sym typeface="Proxima Nova"/>
              </a:rPr>
              <a:t>Fietsinfrastructuur</a:t>
            </a:r>
            <a:endParaRPr sz="1000">
              <a:solidFill>
                <a:srgbClr val="B7B7B7"/>
              </a:solidFill>
              <a:latin typeface="Proxima Nova"/>
              <a:ea typeface="Proxima Nova"/>
              <a:cs typeface="Proxima Nova"/>
              <a:sym typeface="Proxima Nova"/>
            </a:endParaRPr>
          </a:p>
        </p:txBody>
      </p:sp>
      <p:sp>
        <p:nvSpPr>
          <p:cNvPr id="454" name="Google Shape;454;p55"/>
          <p:cNvSpPr txBox="1"/>
          <p:nvPr/>
        </p:nvSpPr>
        <p:spPr>
          <a:xfrm>
            <a:off x="436950" y="190650"/>
            <a:ext cx="8436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t>Visuele voorstelling van de concepten</a:t>
            </a:r>
            <a:endParaRPr sz="3000" b="1"/>
          </a:p>
        </p:txBody>
      </p:sp>
      <p:sp>
        <p:nvSpPr>
          <p:cNvPr id="455" name="Google Shape;455;p55"/>
          <p:cNvSpPr/>
          <p:nvPr/>
        </p:nvSpPr>
        <p:spPr>
          <a:xfrm>
            <a:off x="1342725" y="18835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5"/>
          <p:cNvSpPr/>
          <p:nvPr/>
        </p:nvSpPr>
        <p:spPr>
          <a:xfrm flipH="1">
            <a:off x="7646575" y="18835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55"/>
          <p:cNvPicPr preferRelativeResize="0"/>
          <p:nvPr/>
        </p:nvPicPr>
        <p:blipFill>
          <a:blip r:embed="rId6">
            <a:alphaModFix/>
          </a:blip>
          <a:stretch>
            <a:fillRect/>
          </a:stretch>
        </p:blipFill>
        <p:spPr>
          <a:xfrm>
            <a:off x="5892625" y="2544962"/>
            <a:ext cx="255725" cy="255725"/>
          </a:xfrm>
          <a:prstGeom prst="rect">
            <a:avLst/>
          </a:prstGeom>
          <a:noFill/>
          <a:ln>
            <a:noFill/>
          </a:ln>
        </p:spPr>
      </p:pic>
      <p:pic>
        <p:nvPicPr>
          <p:cNvPr id="458" name="Google Shape;458;p55"/>
          <p:cNvPicPr preferRelativeResize="0"/>
          <p:nvPr/>
        </p:nvPicPr>
        <p:blipFill>
          <a:blip r:embed="rId6">
            <a:alphaModFix/>
          </a:blip>
          <a:stretch>
            <a:fillRect/>
          </a:stretch>
        </p:blipFill>
        <p:spPr>
          <a:xfrm>
            <a:off x="2352450" y="2544975"/>
            <a:ext cx="255725" cy="255725"/>
          </a:xfrm>
          <a:prstGeom prst="rect">
            <a:avLst/>
          </a:prstGeom>
          <a:noFill/>
          <a:ln>
            <a:noFill/>
          </a:ln>
        </p:spPr>
      </p:pic>
      <p:pic>
        <p:nvPicPr>
          <p:cNvPr id="459" name="Google Shape;459;p55"/>
          <p:cNvPicPr preferRelativeResize="0"/>
          <p:nvPr/>
        </p:nvPicPr>
        <p:blipFill>
          <a:blip r:embed="rId7">
            <a:alphaModFix/>
          </a:blip>
          <a:stretch>
            <a:fillRect/>
          </a:stretch>
        </p:blipFill>
        <p:spPr>
          <a:xfrm>
            <a:off x="3320538" y="3018788"/>
            <a:ext cx="255725" cy="255725"/>
          </a:xfrm>
          <a:prstGeom prst="rect">
            <a:avLst/>
          </a:prstGeom>
          <a:noFill/>
          <a:ln>
            <a:noFill/>
          </a:ln>
        </p:spPr>
      </p:pic>
      <p:cxnSp>
        <p:nvCxnSpPr>
          <p:cNvPr id="460" name="Google Shape;460;p55"/>
          <p:cNvCxnSpPr>
            <a:stCxn id="440" idx="4"/>
          </p:cNvCxnSpPr>
          <p:nvPr/>
        </p:nvCxnSpPr>
        <p:spPr>
          <a:xfrm>
            <a:off x="3448400" y="2570275"/>
            <a:ext cx="0" cy="225000"/>
          </a:xfrm>
          <a:prstGeom prst="straightConnector1">
            <a:avLst/>
          </a:prstGeom>
          <a:noFill/>
          <a:ln w="9525" cap="flat" cmpd="sng">
            <a:solidFill>
              <a:srgbClr val="0000FF"/>
            </a:solidFill>
            <a:prstDash val="dot"/>
            <a:round/>
            <a:headEnd type="none" w="med" len="med"/>
            <a:tailEnd type="none" w="med" len="med"/>
          </a:ln>
        </p:spPr>
      </p:cxnSp>
      <p:cxnSp>
        <p:nvCxnSpPr>
          <p:cNvPr id="461" name="Google Shape;461;p55"/>
          <p:cNvCxnSpPr>
            <a:stCxn id="441" idx="4"/>
            <a:endCxn id="453" idx="0"/>
          </p:cNvCxnSpPr>
          <p:nvPr/>
        </p:nvCxnSpPr>
        <p:spPr>
          <a:xfrm>
            <a:off x="4543400" y="2570275"/>
            <a:ext cx="0" cy="766500"/>
          </a:xfrm>
          <a:prstGeom prst="straightConnector1">
            <a:avLst/>
          </a:prstGeom>
          <a:noFill/>
          <a:ln w="19050" cap="flat" cmpd="sng">
            <a:solidFill>
              <a:srgbClr val="0000FF"/>
            </a:solidFill>
            <a:prstDash val="solid"/>
            <a:round/>
            <a:headEnd type="none" w="med" len="med"/>
            <a:tailEnd type="none" w="med" len="med"/>
          </a:ln>
        </p:spPr>
      </p:cxnSp>
      <p:sp>
        <p:nvSpPr>
          <p:cNvPr id="462" name="Google Shape;462;p55"/>
          <p:cNvSpPr txBox="1"/>
          <p:nvPr/>
        </p:nvSpPr>
        <p:spPr>
          <a:xfrm>
            <a:off x="3456463" y="2495688"/>
            <a:ext cx="1037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A64D79"/>
                </a:solidFill>
                <a:latin typeface="Proxima Nova"/>
                <a:ea typeface="Proxima Nova"/>
                <a:cs typeface="Proxima Nova"/>
                <a:sym typeface="Proxima Nova"/>
              </a:rPr>
              <a:t>Transportnetwerk</a:t>
            </a:r>
            <a:endParaRPr sz="800">
              <a:solidFill>
                <a:srgbClr val="A64D79"/>
              </a:solidFill>
              <a:latin typeface="Proxima Nova"/>
              <a:ea typeface="Proxima Nova"/>
              <a:cs typeface="Proxima Nova"/>
              <a:sym typeface="Proxima Nova"/>
            </a:endParaRPr>
          </a:p>
        </p:txBody>
      </p:sp>
      <p:sp>
        <p:nvSpPr>
          <p:cNvPr id="463" name="Google Shape;463;p55"/>
          <p:cNvSpPr/>
          <p:nvPr/>
        </p:nvSpPr>
        <p:spPr>
          <a:xfrm>
            <a:off x="1439150" y="1750575"/>
            <a:ext cx="6207300" cy="1108800"/>
          </a:xfrm>
          <a:prstGeom prst="rect">
            <a:avLst/>
          </a:prstGeom>
          <a:solidFill>
            <a:srgbClr val="4A00FF">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5"/>
          <p:cNvSpPr txBox="1"/>
          <p:nvPr/>
        </p:nvSpPr>
        <p:spPr>
          <a:xfrm>
            <a:off x="5282400" y="3881400"/>
            <a:ext cx="3861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Het fietsnetwerk bestaat dus uit verschillende onderdelen, namelijk fietsnetwerk-:</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latin typeface="Proxima Nova"/>
                <a:ea typeface="Proxima Nova"/>
                <a:cs typeface="Proxima Nova"/>
                <a:sym typeface="Proxima Nova"/>
              </a:rPr>
              <a:t>elementen</a:t>
            </a:r>
            <a:endParaRPr b="1">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latin typeface="Proxima Nova"/>
                <a:ea typeface="Proxima Nova"/>
                <a:cs typeface="Proxima Nova"/>
                <a:sym typeface="Proxima Nova"/>
              </a:rPr>
              <a:t>kenmerken</a:t>
            </a:r>
            <a:endParaRPr b="1">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latin typeface="Proxima Nova"/>
                <a:ea typeface="Proxima Nova"/>
                <a:cs typeface="Proxima Nova"/>
                <a:sym typeface="Proxima Nova"/>
              </a:rPr>
              <a:t>infrastructuur</a:t>
            </a:r>
            <a:endParaRPr b="1">
              <a:latin typeface="Proxima Nova"/>
              <a:ea typeface="Proxima Nova"/>
              <a:cs typeface="Proxima Nova"/>
              <a:sym typeface="Proxima Nova"/>
            </a:endParaRPr>
          </a:p>
        </p:txBody>
      </p:sp>
      <p:sp>
        <p:nvSpPr>
          <p:cNvPr id="465" name="Google Shape;465;p55"/>
          <p:cNvSpPr/>
          <p:nvPr/>
        </p:nvSpPr>
        <p:spPr>
          <a:xfrm>
            <a:off x="5342000" y="4388625"/>
            <a:ext cx="1747800" cy="248700"/>
          </a:xfrm>
          <a:prstGeom prst="rect">
            <a:avLst/>
          </a:prstGeom>
          <a:solidFill>
            <a:srgbClr val="4A00FF">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5"/>
          <p:cNvSpPr/>
          <p:nvPr/>
        </p:nvSpPr>
        <p:spPr>
          <a:xfrm>
            <a:off x="5342000" y="4628625"/>
            <a:ext cx="1747800" cy="2400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5"/>
          <p:cNvSpPr/>
          <p:nvPr/>
        </p:nvSpPr>
        <p:spPr>
          <a:xfrm>
            <a:off x="5342000" y="4868625"/>
            <a:ext cx="1747800" cy="240000"/>
          </a:xfrm>
          <a:prstGeom prst="rect">
            <a:avLst/>
          </a:prstGeom>
          <a:solidFill>
            <a:srgbClr val="FF0000">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5"/>
          <p:cNvSpPr/>
          <p:nvPr/>
        </p:nvSpPr>
        <p:spPr>
          <a:xfrm>
            <a:off x="1439150" y="1239975"/>
            <a:ext cx="6207300" cy="5106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5"/>
          <p:cNvSpPr/>
          <p:nvPr/>
        </p:nvSpPr>
        <p:spPr>
          <a:xfrm>
            <a:off x="306225" y="1883525"/>
            <a:ext cx="1134000" cy="14949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5"/>
          <p:cNvSpPr/>
          <p:nvPr/>
        </p:nvSpPr>
        <p:spPr>
          <a:xfrm>
            <a:off x="7646575" y="1883525"/>
            <a:ext cx="1134000" cy="14949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5"/>
          <p:cNvSpPr/>
          <p:nvPr/>
        </p:nvSpPr>
        <p:spPr>
          <a:xfrm>
            <a:off x="1439150" y="2847750"/>
            <a:ext cx="6207300" cy="837000"/>
          </a:xfrm>
          <a:prstGeom prst="rect">
            <a:avLst/>
          </a:prstGeom>
          <a:solidFill>
            <a:srgbClr val="FF0000">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par>
                                <p:cTn id="8" presetID="10" presetClass="entr" presetSubtype="0" fill="hold" nodeType="withEffect">
                                  <p:stCondLst>
                                    <p:cond delay="0"/>
                                  </p:stCondLst>
                                  <p:childTnLst>
                                    <p:set>
                                      <p:cBhvr>
                                        <p:cTn id="9" dur="1" fill="hold">
                                          <p:stCondLst>
                                            <p:cond delay="0"/>
                                          </p:stCondLst>
                                        </p:cTn>
                                        <p:tgtEl>
                                          <p:spTgt spid="463"/>
                                        </p:tgtEl>
                                        <p:attrNameLst>
                                          <p:attrName>style.visibility</p:attrName>
                                        </p:attrNameLst>
                                      </p:cBhvr>
                                      <p:to>
                                        <p:strVal val="visible"/>
                                      </p:to>
                                    </p:set>
                                    <p:animEffect transition="in" filter="fade">
                                      <p:cBhvr>
                                        <p:cTn id="10" dur="1000"/>
                                        <p:tgtEl>
                                          <p:spTgt spid="4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8"/>
                                        </p:tgtEl>
                                        <p:attrNameLst>
                                          <p:attrName>style.visibility</p:attrName>
                                        </p:attrNameLst>
                                      </p:cBhvr>
                                      <p:to>
                                        <p:strVal val="visible"/>
                                      </p:to>
                                    </p:set>
                                    <p:animEffect transition="in" filter="fade">
                                      <p:cBhvr>
                                        <p:cTn id="15" dur="1000"/>
                                        <p:tgtEl>
                                          <p:spTgt spid="468"/>
                                        </p:tgtEl>
                                      </p:cBhvr>
                                    </p:animEffect>
                                  </p:childTnLst>
                                </p:cTn>
                              </p:par>
                              <p:par>
                                <p:cTn id="16" presetID="10" presetClass="entr" presetSubtype="0" fill="hold" nodeType="withEffect">
                                  <p:stCondLst>
                                    <p:cond delay="0"/>
                                  </p:stCondLst>
                                  <p:childTnLst>
                                    <p:set>
                                      <p:cBhvr>
                                        <p:cTn id="17" dur="1" fill="hold">
                                          <p:stCondLst>
                                            <p:cond delay="0"/>
                                          </p:stCondLst>
                                        </p:cTn>
                                        <p:tgtEl>
                                          <p:spTgt spid="469"/>
                                        </p:tgtEl>
                                        <p:attrNameLst>
                                          <p:attrName>style.visibility</p:attrName>
                                        </p:attrNameLst>
                                      </p:cBhvr>
                                      <p:to>
                                        <p:strVal val="visible"/>
                                      </p:to>
                                    </p:set>
                                    <p:animEffect transition="in" filter="fade">
                                      <p:cBhvr>
                                        <p:cTn id="18" dur="1000"/>
                                        <p:tgtEl>
                                          <p:spTgt spid="469"/>
                                        </p:tgtEl>
                                      </p:cBhvr>
                                    </p:animEffect>
                                  </p:childTnLst>
                                </p:cTn>
                              </p:par>
                              <p:par>
                                <p:cTn id="19" presetID="10" presetClass="entr" presetSubtype="0" fill="hold" nodeType="withEffect">
                                  <p:stCondLst>
                                    <p:cond delay="0"/>
                                  </p:stCondLst>
                                  <p:childTnLst>
                                    <p:set>
                                      <p:cBhvr>
                                        <p:cTn id="20" dur="1" fill="hold">
                                          <p:stCondLst>
                                            <p:cond delay="0"/>
                                          </p:stCondLst>
                                        </p:cTn>
                                        <p:tgtEl>
                                          <p:spTgt spid="470"/>
                                        </p:tgtEl>
                                        <p:attrNameLst>
                                          <p:attrName>style.visibility</p:attrName>
                                        </p:attrNameLst>
                                      </p:cBhvr>
                                      <p:to>
                                        <p:strVal val="visible"/>
                                      </p:to>
                                    </p:set>
                                    <p:animEffect transition="in" filter="fade">
                                      <p:cBhvr>
                                        <p:cTn id="21" dur="1000"/>
                                        <p:tgtEl>
                                          <p:spTgt spid="470"/>
                                        </p:tgtEl>
                                      </p:cBhvr>
                                    </p:animEffect>
                                  </p:childTnLst>
                                </p:cTn>
                              </p:par>
                              <p:par>
                                <p:cTn id="22" presetID="10" presetClass="entr" presetSubtype="0" fill="hold" nodeType="withEffect">
                                  <p:stCondLst>
                                    <p:cond delay="0"/>
                                  </p:stCondLst>
                                  <p:childTnLst>
                                    <p:set>
                                      <p:cBhvr>
                                        <p:cTn id="23" dur="1" fill="hold">
                                          <p:stCondLst>
                                            <p:cond delay="0"/>
                                          </p:stCondLst>
                                        </p:cTn>
                                        <p:tgtEl>
                                          <p:spTgt spid="466"/>
                                        </p:tgtEl>
                                        <p:attrNameLst>
                                          <p:attrName>style.visibility</p:attrName>
                                        </p:attrNameLst>
                                      </p:cBhvr>
                                      <p:to>
                                        <p:strVal val="visible"/>
                                      </p:to>
                                    </p:set>
                                    <p:animEffect transition="in" filter="fade">
                                      <p:cBhvr>
                                        <p:cTn id="24" dur="1000"/>
                                        <p:tgtEl>
                                          <p:spTgt spid="4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71"/>
                                        </p:tgtEl>
                                        <p:attrNameLst>
                                          <p:attrName>style.visibility</p:attrName>
                                        </p:attrNameLst>
                                      </p:cBhvr>
                                      <p:to>
                                        <p:strVal val="visible"/>
                                      </p:to>
                                    </p:set>
                                    <p:animEffect transition="in" filter="fade">
                                      <p:cBhvr>
                                        <p:cTn id="29" dur="1000"/>
                                        <p:tgtEl>
                                          <p:spTgt spid="471"/>
                                        </p:tgtEl>
                                      </p:cBhvr>
                                    </p:animEffect>
                                  </p:childTnLst>
                                </p:cTn>
                              </p:par>
                              <p:par>
                                <p:cTn id="30" presetID="10" presetClass="entr" presetSubtype="0" fill="hold" nodeType="withEffect">
                                  <p:stCondLst>
                                    <p:cond delay="0"/>
                                  </p:stCondLst>
                                  <p:childTnLst>
                                    <p:set>
                                      <p:cBhvr>
                                        <p:cTn id="31" dur="1" fill="hold">
                                          <p:stCondLst>
                                            <p:cond delay="0"/>
                                          </p:stCondLst>
                                        </p:cTn>
                                        <p:tgtEl>
                                          <p:spTgt spid="467"/>
                                        </p:tgtEl>
                                        <p:attrNameLst>
                                          <p:attrName>style.visibility</p:attrName>
                                        </p:attrNameLst>
                                      </p:cBhvr>
                                      <p:to>
                                        <p:strVal val="visible"/>
                                      </p:to>
                                    </p:set>
                                    <p:animEffect transition="in" filter="fade">
                                      <p:cBhvr>
                                        <p:cTn id="32"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6"/>
          <p:cNvSpPr txBox="1"/>
          <p:nvPr/>
        </p:nvSpPr>
        <p:spPr>
          <a:xfrm>
            <a:off x="628650" y="273850"/>
            <a:ext cx="82605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Vertaling naar eerste sneuvelmodel</a:t>
            </a:r>
            <a:endParaRPr/>
          </a:p>
        </p:txBody>
      </p:sp>
      <p:pic>
        <p:nvPicPr>
          <p:cNvPr id="477" name="Google Shape;477;p56"/>
          <p:cNvPicPr preferRelativeResize="0"/>
          <p:nvPr/>
        </p:nvPicPr>
        <p:blipFill>
          <a:blip r:embed="rId3">
            <a:alphaModFix/>
          </a:blip>
          <a:stretch>
            <a:fillRect/>
          </a:stretch>
        </p:blipFill>
        <p:spPr>
          <a:xfrm>
            <a:off x="4700935" y="1012150"/>
            <a:ext cx="4188225" cy="3904651"/>
          </a:xfrm>
          <a:prstGeom prst="rect">
            <a:avLst/>
          </a:prstGeom>
          <a:noFill/>
          <a:ln>
            <a:noFill/>
          </a:ln>
        </p:spPr>
      </p:pic>
      <p:sp>
        <p:nvSpPr>
          <p:cNvPr id="478" name="Google Shape;478;p56"/>
          <p:cNvSpPr txBox="1"/>
          <p:nvPr/>
        </p:nvSpPr>
        <p:spPr>
          <a:xfrm>
            <a:off x="710475" y="1524550"/>
            <a:ext cx="3861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Het fietsnetwerk bestaat uit verschillende onderdelen, namelijk fietsnetwerk-:</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latin typeface="Proxima Nova"/>
                <a:ea typeface="Proxima Nova"/>
                <a:cs typeface="Proxima Nova"/>
                <a:sym typeface="Proxima Nova"/>
              </a:rPr>
              <a:t>elementen</a:t>
            </a:r>
            <a:endParaRPr b="1">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latin typeface="Proxima Nova"/>
                <a:ea typeface="Proxima Nova"/>
                <a:cs typeface="Proxima Nova"/>
                <a:sym typeface="Proxima Nova"/>
              </a:rPr>
              <a:t>kenmerken</a:t>
            </a:r>
            <a:endParaRPr b="1">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latin typeface="Proxima Nova"/>
                <a:ea typeface="Proxima Nova"/>
                <a:cs typeface="Proxima Nova"/>
                <a:sym typeface="Proxima Nova"/>
              </a:rPr>
              <a:t>infrastructuur</a:t>
            </a:r>
            <a:endParaRPr b="1">
              <a:latin typeface="Proxima Nova"/>
              <a:ea typeface="Proxima Nova"/>
              <a:cs typeface="Proxima Nova"/>
              <a:sym typeface="Proxima Nova"/>
            </a:endParaRPr>
          </a:p>
        </p:txBody>
      </p:sp>
      <p:sp>
        <p:nvSpPr>
          <p:cNvPr id="479" name="Google Shape;479;p56"/>
          <p:cNvSpPr/>
          <p:nvPr/>
        </p:nvSpPr>
        <p:spPr>
          <a:xfrm>
            <a:off x="4659750" y="1872325"/>
            <a:ext cx="1185000" cy="3118800"/>
          </a:xfrm>
          <a:prstGeom prst="rect">
            <a:avLst/>
          </a:prstGeom>
          <a:solidFill>
            <a:srgbClr val="FF0000">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6"/>
          <p:cNvSpPr/>
          <p:nvPr/>
        </p:nvSpPr>
        <p:spPr>
          <a:xfrm>
            <a:off x="5951900" y="1872375"/>
            <a:ext cx="1686300" cy="3118800"/>
          </a:xfrm>
          <a:prstGeom prst="rect">
            <a:avLst/>
          </a:prstGeom>
          <a:solidFill>
            <a:srgbClr val="4A00FF">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6"/>
          <p:cNvSpPr/>
          <p:nvPr/>
        </p:nvSpPr>
        <p:spPr>
          <a:xfrm>
            <a:off x="7689350" y="1872375"/>
            <a:ext cx="1282800" cy="31188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6"/>
          <p:cNvSpPr/>
          <p:nvPr/>
        </p:nvSpPr>
        <p:spPr>
          <a:xfrm>
            <a:off x="820175" y="2024700"/>
            <a:ext cx="1686300" cy="240000"/>
          </a:xfrm>
          <a:prstGeom prst="rect">
            <a:avLst/>
          </a:prstGeom>
          <a:solidFill>
            <a:srgbClr val="4A00FF">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6"/>
          <p:cNvSpPr/>
          <p:nvPr/>
        </p:nvSpPr>
        <p:spPr>
          <a:xfrm>
            <a:off x="820175" y="2264700"/>
            <a:ext cx="1686300" cy="2400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6"/>
          <p:cNvSpPr/>
          <p:nvPr/>
        </p:nvSpPr>
        <p:spPr>
          <a:xfrm>
            <a:off x="820175" y="2504700"/>
            <a:ext cx="1686300" cy="240000"/>
          </a:xfrm>
          <a:prstGeom prst="rect">
            <a:avLst/>
          </a:prstGeom>
          <a:solidFill>
            <a:srgbClr val="FF0000">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000"/>
                                        <p:tgtEl>
                                          <p:spTgt spid="482"/>
                                        </p:tgtEl>
                                      </p:cBhvr>
                                    </p:animEffect>
                                  </p:childTnLst>
                                </p:cTn>
                              </p:par>
                              <p:par>
                                <p:cTn id="8" presetID="10" presetClass="entr" presetSubtype="0" fill="hold" nodeType="withEffect">
                                  <p:stCondLst>
                                    <p:cond delay="0"/>
                                  </p:stCondLst>
                                  <p:childTnLst>
                                    <p:set>
                                      <p:cBhvr>
                                        <p:cTn id="9" dur="1" fill="hold">
                                          <p:stCondLst>
                                            <p:cond delay="0"/>
                                          </p:stCondLst>
                                        </p:cTn>
                                        <p:tgtEl>
                                          <p:spTgt spid="480"/>
                                        </p:tgtEl>
                                        <p:attrNameLst>
                                          <p:attrName>style.visibility</p:attrName>
                                        </p:attrNameLst>
                                      </p:cBhvr>
                                      <p:to>
                                        <p:strVal val="visible"/>
                                      </p:to>
                                    </p:set>
                                    <p:animEffect transition="in" filter="fade">
                                      <p:cBhvr>
                                        <p:cTn id="10" dur="1000"/>
                                        <p:tgtEl>
                                          <p:spTgt spid="4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3"/>
                                        </p:tgtEl>
                                        <p:attrNameLst>
                                          <p:attrName>style.visibility</p:attrName>
                                        </p:attrNameLst>
                                      </p:cBhvr>
                                      <p:to>
                                        <p:strVal val="visible"/>
                                      </p:to>
                                    </p:set>
                                    <p:animEffect transition="in" filter="fade">
                                      <p:cBhvr>
                                        <p:cTn id="15" dur="1000"/>
                                        <p:tgtEl>
                                          <p:spTgt spid="483"/>
                                        </p:tgtEl>
                                      </p:cBhvr>
                                    </p:animEffect>
                                  </p:childTnLst>
                                </p:cTn>
                              </p:par>
                              <p:par>
                                <p:cTn id="16" presetID="10" presetClass="entr" presetSubtype="0" fill="hold" nodeType="withEffect">
                                  <p:stCondLst>
                                    <p:cond delay="0"/>
                                  </p:stCondLst>
                                  <p:childTnLst>
                                    <p:set>
                                      <p:cBhvr>
                                        <p:cTn id="17" dur="1" fill="hold">
                                          <p:stCondLst>
                                            <p:cond delay="0"/>
                                          </p:stCondLst>
                                        </p:cTn>
                                        <p:tgtEl>
                                          <p:spTgt spid="481"/>
                                        </p:tgtEl>
                                        <p:attrNameLst>
                                          <p:attrName>style.visibility</p:attrName>
                                        </p:attrNameLst>
                                      </p:cBhvr>
                                      <p:to>
                                        <p:strVal val="visible"/>
                                      </p:to>
                                    </p:set>
                                    <p:animEffect transition="in" filter="fade">
                                      <p:cBhvr>
                                        <p:cTn id="18" dur="1000"/>
                                        <p:tgtEl>
                                          <p:spTgt spid="4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1000"/>
                                        <p:tgtEl>
                                          <p:spTgt spid="484"/>
                                        </p:tgtEl>
                                      </p:cBhvr>
                                    </p:animEffect>
                                  </p:childTnLst>
                                </p:cTn>
                              </p:par>
                              <p:par>
                                <p:cTn id="24" presetID="10" presetClass="entr" presetSubtype="0" fill="hold" nodeType="withEffect">
                                  <p:stCondLst>
                                    <p:cond delay="0"/>
                                  </p:stCondLst>
                                  <p:childTnLst>
                                    <p:set>
                                      <p:cBhvr>
                                        <p:cTn id="25" dur="1" fill="hold">
                                          <p:stCondLst>
                                            <p:cond delay="0"/>
                                          </p:stCondLst>
                                        </p:cTn>
                                        <p:tgtEl>
                                          <p:spTgt spid="479"/>
                                        </p:tgtEl>
                                        <p:attrNameLst>
                                          <p:attrName>style.visibility</p:attrName>
                                        </p:attrNameLst>
                                      </p:cBhvr>
                                      <p:to>
                                        <p:strVal val="visible"/>
                                      </p:to>
                                    </p:set>
                                    <p:animEffect transition="in" filter="fade">
                                      <p:cBhvr>
                                        <p:cTn id="26" dur="10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89" name="Google Shape;489;p57"/>
          <p:cNvCxnSpPr/>
          <p:nvPr/>
        </p:nvCxnSpPr>
        <p:spPr>
          <a:xfrm>
            <a:off x="5723574" y="3266098"/>
            <a:ext cx="320400" cy="291900"/>
          </a:xfrm>
          <a:prstGeom prst="straightConnector1">
            <a:avLst/>
          </a:prstGeom>
          <a:noFill/>
          <a:ln w="76200" cap="flat" cmpd="sng">
            <a:solidFill>
              <a:srgbClr val="FF9900"/>
            </a:solidFill>
            <a:prstDash val="solid"/>
            <a:round/>
            <a:headEnd type="none" w="med" len="med"/>
            <a:tailEnd type="none" w="med" len="med"/>
          </a:ln>
        </p:spPr>
      </p:cxnSp>
      <p:cxnSp>
        <p:nvCxnSpPr>
          <p:cNvPr id="490" name="Google Shape;490;p57"/>
          <p:cNvCxnSpPr/>
          <p:nvPr/>
        </p:nvCxnSpPr>
        <p:spPr>
          <a:xfrm>
            <a:off x="6370046" y="2440667"/>
            <a:ext cx="706200" cy="621600"/>
          </a:xfrm>
          <a:prstGeom prst="straightConnector1">
            <a:avLst/>
          </a:prstGeom>
          <a:noFill/>
          <a:ln w="76200" cap="flat" cmpd="sng">
            <a:solidFill>
              <a:srgbClr val="FF9900"/>
            </a:solidFill>
            <a:prstDash val="solid"/>
            <a:round/>
            <a:headEnd type="none" w="med" len="med"/>
            <a:tailEnd type="none" w="med" len="med"/>
          </a:ln>
        </p:spPr>
      </p:cxnSp>
      <p:sp>
        <p:nvSpPr>
          <p:cNvPr id="491" name="Google Shape;491;p57"/>
          <p:cNvSpPr txBox="1"/>
          <p:nvPr/>
        </p:nvSpPr>
        <p:spPr>
          <a:xfrm>
            <a:off x="628650" y="273850"/>
            <a:ext cx="82605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Concrete invulling: ‘Fiets’-netwerk</a:t>
            </a:r>
            <a:endParaRPr/>
          </a:p>
        </p:txBody>
      </p:sp>
      <p:cxnSp>
        <p:nvCxnSpPr>
          <p:cNvPr id="492" name="Google Shape;492;p57"/>
          <p:cNvCxnSpPr/>
          <p:nvPr/>
        </p:nvCxnSpPr>
        <p:spPr>
          <a:xfrm rot="10800000" flipH="1">
            <a:off x="6043832" y="3243613"/>
            <a:ext cx="689700" cy="336900"/>
          </a:xfrm>
          <a:prstGeom prst="straightConnector1">
            <a:avLst/>
          </a:prstGeom>
          <a:noFill/>
          <a:ln w="76200" cap="flat" cmpd="sng">
            <a:solidFill>
              <a:srgbClr val="38761D"/>
            </a:solidFill>
            <a:prstDash val="solid"/>
            <a:round/>
            <a:headEnd type="none" w="med" len="med"/>
            <a:tailEnd type="none" w="med" len="med"/>
          </a:ln>
        </p:spPr>
      </p:cxnSp>
      <p:cxnSp>
        <p:nvCxnSpPr>
          <p:cNvPr id="493" name="Google Shape;493;p57"/>
          <p:cNvCxnSpPr/>
          <p:nvPr/>
        </p:nvCxnSpPr>
        <p:spPr>
          <a:xfrm rot="10800000" flipH="1">
            <a:off x="6733464" y="2906739"/>
            <a:ext cx="689700" cy="336900"/>
          </a:xfrm>
          <a:prstGeom prst="straightConnector1">
            <a:avLst/>
          </a:prstGeom>
          <a:noFill/>
          <a:ln w="76200" cap="flat" cmpd="sng">
            <a:solidFill>
              <a:srgbClr val="38761D"/>
            </a:solidFill>
            <a:prstDash val="solid"/>
            <a:round/>
            <a:headEnd type="none" w="med" len="med"/>
            <a:tailEnd type="none" w="med" len="med"/>
          </a:ln>
        </p:spPr>
      </p:cxnSp>
      <p:cxnSp>
        <p:nvCxnSpPr>
          <p:cNvPr id="494" name="Google Shape;494;p57"/>
          <p:cNvCxnSpPr/>
          <p:nvPr/>
        </p:nvCxnSpPr>
        <p:spPr>
          <a:xfrm rot="10800000" flipH="1">
            <a:off x="7727530" y="1897900"/>
            <a:ext cx="701400" cy="368400"/>
          </a:xfrm>
          <a:prstGeom prst="straightConnector1">
            <a:avLst/>
          </a:prstGeom>
          <a:noFill/>
          <a:ln w="76200" cap="flat" cmpd="sng">
            <a:solidFill>
              <a:srgbClr val="71C2FF"/>
            </a:solidFill>
            <a:prstDash val="solid"/>
            <a:round/>
            <a:headEnd type="none" w="med" len="med"/>
            <a:tailEnd type="none" w="med" len="med"/>
          </a:ln>
        </p:spPr>
      </p:cxnSp>
      <p:cxnSp>
        <p:nvCxnSpPr>
          <p:cNvPr id="495" name="Google Shape;495;p57"/>
          <p:cNvCxnSpPr/>
          <p:nvPr/>
        </p:nvCxnSpPr>
        <p:spPr>
          <a:xfrm rot="10800000" flipH="1">
            <a:off x="5354200" y="3580488"/>
            <a:ext cx="689700" cy="336900"/>
          </a:xfrm>
          <a:prstGeom prst="straightConnector1">
            <a:avLst/>
          </a:prstGeom>
          <a:noFill/>
          <a:ln w="76200" cap="flat" cmpd="sng">
            <a:solidFill>
              <a:srgbClr val="38761D"/>
            </a:solidFill>
            <a:prstDash val="solid"/>
            <a:round/>
            <a:headEnd type="none" w="med" len="med"/>
            <a:tailEnd type="none" w="med" len="med"/>
          </a:ln>
        </p:spPr>
      </p:cxnSp>
      <p:cxnSp>
        <p:nvCxnSpPr>
          <p:cNvPr id="496" name="Google Shape;496;p57"/>
          <p:cNvCxnSpPr/>
          <p:nvPr/>
        </p:nvCxnSpPr>
        <p:spPr>
          <a:xfrm rot="10800000" flipH="1">
            <a:off x="5825003" y="2818784"/>
            <a:ext cx="934200" cy="524400"/>
          </a:xfrm>
          <a:prstGeom prst="straightConnector1">
            <a:avLst/>
          </a:prstGeom>
          <a:noFill/>
          <a:ln w="76200" cap="flat" cmpd="sng">
            <a:solidFill>
              <a:srgbClr val="FF9900"/>
            </a:solidFill>
            <a:prstDash val="solid"/>
            <a:round/>
            <a:headEnd type="none" w="med" len="med"/>
            <a:tailEnd type="none" w="med" len="med"/>
          </a:ln>
        </p:spPr>
      </p:cxnSp>
      <p:cxnSp>
        <p:nvCxnSpPr>
          <p:cNvPr id="497" name="Google Shape;497;p57"/>
          <p:cNvCxnSpPr/>
          <p:nvPr/>
        </p:nvCxnSpPr>
        <p:spPr>
          <a:xfrm rot="10800000" flipH="1">
            <a:off x="6793313" y="2263233"/>
            <a:ext cx="934200" cy="524400"/>
          </a:xfrm>
          <a:prstGeom prst="straightConnector1">
            <a:avLst/>
          </a:prstGeom>
          <a:noFill/>
          <a:ln w="76200" cap="flat" cmpd="sng">
            <a:solidFill>
              <a:srgbClr val="FF9900"/>
            </a:solidFill>
            <a:prstDash val="solid"/>
            <a:round/>
            <a:headEnd type="none" w="med" len="med"/>
            <a:tailEnd type="none" w="med" len="med"/>
          </a:ln>
        </p:spPr>
      </p:cxnSp>
      <p:cxnSp>
        <p:nvCxnSpPr>
          <p:cNvPr id="498" name="Google Shape;498;p57"/>
          <p:cNvCxnSpPr/>
          <p:nvPr/>
        </p:nvCxnSpPr>
        <p:spPr>
          <a:xfrm rot="10800000" flipH="1">
            <a:off x="7423096" y="2569865"/>
            <a:ext cx="689700" cy="336900"/>
          </a:xfrm>
          <a:prstGeom prst="straightConnector1">
            <a:avLst/>
          </a:prstGeom>
          <a:noFill/>
          <a:ln w="76200" cap="flat" cmpd="sng">
            <a:solidFill>
              <a:srgbClr val="38761D"/>
            </a:solidFill>
            <a:prstDash val="solid"/>
            <a:round/>
            <a:headEnd type="none" w="med" len="med"/>
            <a:tailEnd type="none" w="med" len="med"/>
          </a:ln>
        </p:spPr>
      </p:cxnSp>
      <p:sp>
        <p:nvSpPr>
          <p:cNvPr id="499" name="Google Shape;499;p57"/>
          <p:cNvSpPr txBox="1"/>
          <p:nvPr/>
        </p:nvSpPr>
        <p:spPr>
          <a:xfrm>
            <a:off x="6424224" y="3410200"/>
            <a:ext cx="1157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100" b="1">
                <a:solidFill>
                  <a:srgbClr val="6AA84F"/>
                </a:solidFill>
                <a:latin typeface="Proxima Nova"/>
                <a:ea typeface="Proxima Nova"/>
                <a:cs typeface="Proxima Nova"/>
                <a:sym typeface="Proxima Nova"/>
              </a:rPr>
              <a:t>Wegenregister</a:t>
            </a:r>
            <a:endParaRPr sz="1100" b="1">
              <a:solidFill>
                <a:srgbClr val="71C2FF"/>
              </a:solidFill>
              <a:latin typeface="Proxima Nova"/>
              <a:ea typeface="Proxima Nova"/>
              <a:cs typeface="Proxima Nova"/>
              <a:sym typeface="Proxima Nova"/>
            </a:endParaRPr>
          </a:p>
        </p:txBody>
      </p:sp>
      <p:sp>
        <p:nvSpPr>
          <p:cNvPr id="500" name="Google Shape;500;p57"/>
          <p:cNvSpPr txBox="1"/>
          <p:nvPr/>
        </p:nvSpPr>
        <p:spPr>
          <a:xfrm>
            <a:off x="8197660" y="1964600"/>
            <a:ext cx="9885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100" b="1">
                <a:solidFill>
                  <a:srgbClr val="71C2FF"/>
                </a:solidFill>
                <a:latin typeface="Proxima Nova"/>
                <a:ea typeface="Proxima Nova"/>
                <a:cs typeface="Proxima Nova"/>
                <a:sym typeface="Proxima Nova"/>
              </a:rPr>
              <a:t>Ferry (overzet)</a:t>
            </a:r>
            <a:endParaRPr sz="1100" b="1">
              <a:solidFill>
                <a:srgbClr val="71C2FF"/>
              </a:solidFill>
              <a:latin typeface="Proxima Nova"/>
              <a:ea typeface="Proxima Nova"/>
              <a:cs typeface="Proxima Nova"/>
              <a:sym typeface="Proxima Nova"/>
            </a:endParaRPr>
          </a:p>
        </p:txBody>
      </p:sp>
      <p:sp>
        <p:nvSpPr>
          <p:cNvPr id="501" name="Google Shape;501;p57"/>
          <p:cNvSpPr txBox="1"/>
          <p:nvPr/>
        </p:nvSpPr>
        <p:spPr>
          <a:xfrm>
            <a:off x="5291403" y="2241501"/>
            <a:ext cx="988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rgbClr val="FF9900"/>
                </a:solidFill>
                <a:latin typeface="Proxima Nova"/>
                <a:ea typeface="Proxima Nova"/>
                <a:cs typeface="Proxima Nova"/>
                <a:sym typeface="Proxima Nova"/>
              </a:rPr>
              <a:t>Additionele fietspaden</a:t>
            </a:r>
            <a:endParaRPr sz="1100" b="1">
              <a:solidFill>
                <a:srgbClr val="FF9900"/>
              </a:solidFill>
              <a:latin typeface="Proxima Nova"/>
              <a:ea typeface="Proxima Nova"/>
              <a:cs typeface="Proxima Nova"/>
              <a:sym typeface="Proxima Nova"/>
            </a:endParaRPr>
          </a:p>
        </p:txBody>
      </p:sp>
      <p:pic>
        <p:nvPicPr>
          <p:cNvPr id="502" name="Google Shape;502;p57"/>
          <p:cNvPicPr preferRelativeResize="0"/>
          <p:nvPr/>
        </p:nvPicPr>
        <p:blipFill rotWithShape="1">
          <a:blip r:embed="rId3">
            <a:alphaModFix/>
          </a:blip>
          <a:srcRect l="19118" r="18381"/>
          <a:stretch/>
        </p:blipFill>
        <p:spPr>
          <a:xfrm>
            <a:off x="1905993" y="3210776"/>
            <a:ext cx="549847" cy="667730"/>
          </a:xfrm>
          <a:prstGeom prst="rect">
            <a:avLst/>
          </a:prstGeom>
          <a:noFill/>
          <a:ln>
            <a:noFill/>
          </a:ln>
        </p:spPr>
      </p:pic>
      <p:sp>
        <p:nvSpPr>
          <p:cNvPr id="503" name="Google Shape;503;p57"/>
          <p:cNvSpPr/>
          <p:nvPr/>
        </p:nvSpPr>
        <p:spPr>
          <a:xfrm>
            <a:off x="3306293" y="2580027"/>
            <a:ext cx="319486" cy="1372800"/>
          </a:xfrm>
          <a:custGeom>
            <a:avLst/>
            <a:gdLst/>
            <a:ahLst/>
            <a:cxnLst/>
            <a:rect l="l" t="t" r="r" b="b"/>
            <a:pathLst>
              <a:path w="17931" h="116586" extrusionOk="0">
                <a:moveTo>
                  <a:pt x="15264" y="116586"/>
                </a:moveTo>
                <a:cubicBezTo>
                  <a:pt x="12724" y="111633"/>
                  <a:pt x="215" y="96647"/>
                  <a:pt x="24" y="86868"/>
                </a:cubicBezTo>
                <a:cubicBezTo>
                  <a:pt x="-166" y="77089"/>
                  <a:pt x="13740" y="67628"/>
                  <a:pt x="14121" y="57912"/>
                </a:cubicBezTo>
                <a:cubicBezTo>
                  <a:pt x="14502" y="48197"/>
                  <a:pt x="1675" y="38227"/>
                  <a:pt x="2310" y="28575"/>
                </a:cubicBezTo>
                <a:cubicBezTo>
                  <a:pt x="2945" y="18923"/>
                  <a:pt x="15328" y="4763"/>
                  <a:pt x="17931" y="0"/>
                </a:cubicBezTo>
              </a:path>
            </a:pathLst>
          </a:custGeom>
          <a:noFill/>
          <a:ln w="9525" cap="flat" cmpd="sng">
            <a:solidFill>
              <a:srgbClr val="FF9900"/>
            </a:solidFill>
            <a:prstDash val="solid"/>
            <a:round/>
            <a:headEnd type="none" w="med" len="med"/>
            <a:tailEnd type="none" w="med" len="med"/>
          </a:ln>
        </p:spPr>
      </p:sp>
      <p:sp>
        <p:nvSpPr>
          <p:cNvPr id="504" name="Google Shape;504;p57"/>
          <p:cNvSpPr/>
          <p:nvPr/>
        </p:nvSpPr>
        <p:spPr>
          <a:xfrm>
            <a:off x="3516728" y="2580027"/>
            <a:ext cx="319486" cy="1372800"/>
          </a:xfrm>
          <a:custGeom>
            <a:avLst/>
            <a:gdLst/>
            <a:ahLst/>
            <a:cxnLst/>
            <a:rect l="l" t="t" r="r" b="b"/>
            <a:pathLst>
              <a:path w="17931" h="116586" extrusionOk="0">
                <a:moveTo>
                  <a:pt x="15264" y="116586"/>
                </a:moveTo>
                <a:cubicBezTo>
                  <a:pt x="12724" y="111633"/>
                  <a:pt x="215" y="96647"/>
                  <a:pt x="24" y="86868"/>
                </a:cubicBezTo>
                <a:cubicBezTo>
                  <a:pt x="-166" y="77089"/>
                  <a:pt x="13740" y="67628"/>
                  <a:pt x="14121" y="57912"/>
                </a:cubicBezTo>
                <a:cubicBezTo>
                  <a:pt x="14502" y="48197"/>
                  <a:pt x="1675" y="38227"/>
                  <a:pt x="2310" y="28575"/>
                </a:cubicBezTo>
                <a:cubicBezTo>
                  <a:pt x="2945" y="18923"/>
                  <a:pt x="15328" y="4763"/>
                  <a:pt x="17931" y="0"/>
                </a:cubicBezTo>
              </a:path>
            </a:pathLst>
          </a:custGeom>
          <a:noFill/>
          <a:ln w="9525" cap="flat" cmpd="sng">
            <a:solidFill>
              <a:srgbClr val="FF9900"/>
            </a:solidFill>
            <a:prstDash val="solid"/>
            <a:round/>
            <a:headEnd type="none" w="med" len="med"/>
            <a:tailEnd type="none" w="med" len="med"/>
          </a:ln>
        </p:spPr>
      </p:sp>
      <p:pic>
        <p:nvPicPr>
          <p:cNvPr id="505" name="Google Shape;505;p57"/>
          <p:cNvPicPr preferRelativeResize="0"/>
          <p:nvPr/>
        </p:nvPicPr>
        <p:blipFill rotWithShape="1">
          <a:blip r:embed="rId3">
            <a:alphaModFix/>
          </a:blip>
          <a:srcRect l="19118" r="18381"/>
          <a:stretch/>
        </p:blipFill>
        <p:spPr>
          <a:xfrm>
            <a:off x="1905993" y="2536100"/>
            <a:ext cx="549847" cy="667730"/>
          </a:xfrm>
          <a:prstGeom prst="rect">
            <a:avLst/>
          </a:prstGeom>
          <a:noFill/>
          <a:ln>
            <a:noFill/>
          </a:ln>
        </p:spPr>
      </p:pic>
      <p:sp>
        <p:nvSpPr>
          <p:cNvPr id="506" name="Google Shape;506;p57"/>
          <p:cNvSpPr txBox="1"/>
          <p:nvPr/>
        </p:nvSpPr>
        <p:spPr>
          <a:xfrm>
            <a:off x="1581500" y="1986363"/>
            <a:ext cx="1262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rgbClr val="6AA84F"/>
                </a:solidFill>
                <a:latin typeface="Proxima Nova"/>
                <a:ea typeface="Proxima Nova"/>
                <a:cs typeface="Proxima Nova"/>
                <a:sym typeface="Proxima Nova"/>
              </a:rPr>
              <a:t>Wegenregister</a:t>
            </a:r>
            <a:endParaRPr sz="1100" b="1">
              <a:solidFill>
                <a:srgbClr val="71C2FF"/>
              </a:solidFill>
              <a:latin typeface="Proxima Nova"/>
              <a:ea typeface="Proxima Nova"/>
              <a:cs typeface="Proxima Nova"/>
              <a:sym typeface="Proxima Nova"/>
            </a:endParaRPr>
          </a:p>
        </p:txBody>
      </p:sp>
      <p:sp>
        <p:nvSpPr>
          <p:cNvPr id="507" name="Google Shape;507;p57"/>
          <p:cNvSpPr txBox="1"/>
          <p:nvPr/>
        </p:nvSpPr>
        <p:spPr>
          <a:xfrm>
            <a:off x="3148278" y="1936701"/>
            <a:ext cx="988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rgbClr val="FF9900"/>
                </a:solidFill>
                <a:latin typeface="Proxima Nova"/>
                <a:ea typeface="Proxima Nova"/>
                <a:cs typeface="Proxima Nova"/>
                <a:sym typeface="Proxima Nova"/>
              </a:rPr>
              <a:t>Additionele fietspaden</a:t>
            </a:r>
            <a:endParaRPr sz="1100" b="1">
              <a:solidFill>
                <a:srgbClr val="FF9900"/>
              </a:solidFill>
              <a:latin typeface="Proxima Nova"/>
              <a:ea typeface="Proxima Nova"/>
              <a:cs typeface="Proxima Nova"/>
              <a:sym typeface="Proxima Nova"/>
            </a:endParaRPr>
          </a:p>
        </p:txBody>
      </p:sp>
      <p:pic>
        <p:nvPicPr>
          <p:cNvPr id="508" name="Google Shape;508;p57"/>
          <p:cNvPicPr preferRelativeResize="0"/>
          <p:nvPr/>
        </p:nvPicPr>
        <p:blipFill>
          <a:blip r:embed="rId4">
            <a:alphaModFix/>
          </a:blip>
          <a:stretch>
            <a:fillRect/>
          </a:stretch>
        </p:blipFill>
        <p:spPr>
          <a:xfrm>
            <a:off x="2658538" y="2575356"/>
            <a:ext cx="319475" cy="285851"/>
          </a:xfrm>
          <a:prstGeom prst="rect">
            <a:avLst/>
          </a:prstGeom>
          <a:noFill/>
          <a:ln>
            <a:noFill/>
          </a:ln>
        </p:spPr>
      </p:pic>
      <p:pic>
        <p:nvPicPr>
          <p:cNvPr id="509" name="Google Shape;509;p57"/>
          <p:cNvPicPr preferRelativeResize="0"/>
          <p:nvPr/>
        </p:nvPicPr>
        <p:blipFill>
          <a:blip r:embed="rId4">
            <a:alphaModFix/>
          </a:blip>
          <a:stretch>
            <a:fillRect/>
          </a:stretch>
        </p:blipFill>
        <p:spPr>
          <a:xfrm>
            <a:off x="2658538" y="3123490"/>
            <a:ext cx="319475" cy="285851"/>
          </a:xfrm>
          <a:prstGeom prst="rect">
            <a:avLst/>
          </a:prstGeom>
          <a:noFill/>
          <a:ln>
            <a:noFill/>
          </a:ln>
        </p:spPr>
      </p:pic>
      <p:pic>
        <p:nvPicPr>
          <p:cNvPr id="510" name="Google Shape;510;p57"/>
          <p:cNvPicPr preferRelativeResize="0"/>
          <p:nvPr/>
        </p:nvPicPr>
        <p:blipFill>
          <a:blip r:embed="rId4">
            <a:alphaModFix/>
          </a:blip>
          <a:stretch>
            <a:fillRect/>
          </a:stretch>
        </p:blipFill>
        <p:spPr>
          <a:xfrm>
            <a:off x="1321047" y="3197423"/>
            <a:ext cx="319475" cy="285851"/>
          </a:xfrm>
          <a:prstGeom prst="rect">
            <a:avLst/>
          </a:prstGeom>
          <a:noFill/>
          <a:ln>
            <a:noFill/>
          </a:ln>
        </p:spPr>
      </p:pic>
      <p:pic>
        <p:nvPicPr>
          <p:cNvPr id="511" name="Google Shape;511;p57"/>
          <p:cNvPicPr preferRelativeResize="0"/>
          <p:nvPr/>
        </p:nvPicPr>
        <p:blipFill>
          <a:blip r:embed="rId4">
            <a:alphaModFix/>
          </a:blip>
          <a:stretch>
            <a:fillRect/>
          </a:stretch>
        </p:blipFill>
        <p:spPr>
          <a:xfrm>
            <a:off x="1383836" y="2581218"/>
            <a:ext cx="319475" cy="285851"/>
          </a:xfrm>
          <a:prstGeom prst="rect">
            <a:avLst/>
          </a:prstGeom>
          <a:noFill/>
          <a:ln>
            <a:noFill/>
          </a:ln>
        </p:spPr>
      </p:pic>
      <p:pic>
        <p:nvPicPr>
          <p:cNvPr id="512" name="Google Shape;512;p57"/>
          <p:cNvPicPr preferRelativeResize="0"/>
          <p:nvPr/>
        </p:nvPicPr>
        <p:blipFill>
          <a:blip r:embed="rId4">
            <a:alphaModFix/>
          </a:blip>
          <a:stretch>
            <a:fillRect/>
          </a:stretch>
        </p:blipFill>
        <p:spPr>
          <a:xfrm>
            <a:off x="3659281" y="2752746"/>
            <a:ext cx="319475" cy="285851"/>
          </a:xfrm>
          <a:prstGeom prst="rect">
            <a:avLst/>
          </a:prstGeom>
          <a:noFill/>
          <a:ln>
            <a:noFill/>
          </a:ln>
        </p:spPr>
      </p:pic>
      <p:pic>
        <p:nvPicPr>
          <p:cNvPr id="513" name="Google Shape;513;p57"/>
          <p:cNvPicPr preferRelativeResize="0"/>
          <p:nvPr/>
        </p:nvPicPr>
        <p:blipFill>
          <a:blip r:embed="rId4">
            <a:alphaModFix/>
          </a:blip>
          <a:stretch>
            <a:fillRect/>
          </a:stretch>
        </p:blipFill>
        <p:spPr>
          <a:xfrm>
            <a:off x="3659281" y="3530679"/>
            <a:ext cx="319475" cy="285851"/>
          </a:xfrm>
          <a:prstGeom prst="rect">
            <a:avLst/>
          </a:prstGeom>
          <a:noFill/>
          <a:ln>
            <a:noFill/>
          </a:ln>
        </p:spPr>
      </p:pic>
      <p:sp>
        <p:nvSpPr>
          <p:cNvPr id="514" name="Google Shape;514;p57"/>
          <p:cNvSpPr txBox="1"/>
          <p:nvPr/>
        </p:nvSpPr>
        <p:spPr>
          <a:xfrm>
            <a:off x="892197" y="1208538"/>
            <a:ext cx="2414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dk1"/>
                </a:solidFill>
                <a:latin typeface="Proxima Nova"/>
                <a:ea typeface="Proxima Nova"/>
                <a:cs typeface="Proxima Nova"/>
                <a:sym typeface="Proxima Nova"/>
              </a:rPr>
              <a:t>Fietsnetwerk maakt gebruik van verschillende transportnetwerken: </a:t>
            </a:r>
            <a:endParaRPr sz="1100" b="1">
              <a:solidFill>
                <a:schemeClr val="dk1"/>
              </a:solidFill>
              <a:latin typeface="Proxima Nova"/>
              <a:ea typeface="Proxima Nova"/>
              <a:cs typeface="Proxima Nova"/>
              <a:sym typeface="Proxima Nova"/>
            </a:endParaRPr>
          </a:p>
        </p:txBody>
      </p:sp>
      <p:sp>
        <p:nvSpPr>
          <p:cNvPr id="515" name="Google Shape;515;p57"/>
          <p:cNvSpPr txBox="1"/>
          <p:nvPr/>
        </p:nvSpPr>
        <p:spPr>
          <a:xfrm>
            <a:off x="288313" y="1928138"/>
            <a:ext cx="9885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1100" b="1">
                <a:solidFill>
                  <a:srgbClr val="71C2FF"/>
                </a:solidFill>
                <a:latin typeface="Proxima Nova"/>
                <a:ea typeface="Proxima Nova"/>
                <a:cs typeface="Proxima Nova"/>
                <a:sym typeface="Proxima Nova"/>
              </a:rPr>
              <a:t>Waterweg (ferry overzet)</a:t>
            </a:r>
            <a:endParaRPr sz="1100" b="1">
              <a:solidFill>
                <a:srgbClr val="6AA84F"/>
              </a:solidFill>
              <a:latin typeface="Proxima Nova"/>
              <a:ea typeface="Proxima Nova"/>
              <a:cs typeface="Proxima Nova"/>
              <a:sym typeface="Proxima Nova"/>
            </a:endParaRPr>
          </a:p>
        </p:txBody>
      </p:sp>
      <p:pic>
        <p:nvPicPr>
          <p:cNvPr id="516" name="Google Shape;516;p57"/>
          <p:cNvPicPr preferRelativeResize="0"/>
          <p:nvPr/>
        </p:nvPicPr>
        <p:blipFill>
          <a:blip r:embed="rId5">
            <a:alphaModFix/>
          </a:blip>
          <a:stretch>
            <a:fillRect/>
          </a:stretch>
        </p:blipFill>
        <p:spPr>
          <a:xfrm>
            <a:off x="418869" y="2835791"/>
            <a:ext cx="636686" cy="569719"/>
          </a:xfrm>
          <a:prstGeom prst="rect">
            <a:avLst/>
          </a:prstGeom>
          <a:noFill/>
          <a:ln>
            <a:noFill/>
          </a:ln>
        </p:spPr>
      </p:pic>
      <p:sp>
        <p:nvSpPr>
          <p:cNvPr id="517" name="Google Shape;517;p57"/>
          <p:cNvSpPr txBox="1"/>
          <p:nvPr/>
        </p:nvSpPr>
        <p:spPr>
          <a:xfrm>
            <a:off x="5464197" y="1278013"/>
            <a:ext cx="2414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dk1"/>
                </a:solidFill>
                <a:latin typeface="Proxima Nova"/>
                <a:ea typeface="Proxima Nova"/>
                <a:cs typeface="Proxima Nova"/>
                <a:sym typeface="Proxima Nova"/>
              </a:rPr>
              <a:t>Alternatieve voorstelling:</a:t>
            </a:r>
            <a:endParaRPr sz="1100" b="1">
              <a:solidFill>
                <a:schemeClr val="dk1"/>
              </a:solidFill>
              <a:latin typeface="Proxima Nova"/>
              <a:ea typeface="Proxima Nova"/>
              <a:cs typeface="Proxima Nova"/>
              <a:sym typeface="Proxima Nova"/>
            </a:endParaRPr>
          </a:p>
        </p:txBody>
      </p:sp>
      <p:cxnSp>
        <p:nvCxnSpPr>
          <p:cNvPr id="518" name="Google Shape;518;p57"/>
          <p:cNvCxnSpPr/>
          <p:nvPr/>
        </p:nvCxnSpPr>
        <p:spPr>
          <a:xfrm>
            <a:off x="4629150" y="1209675"/>
            <a:ext cx="38100" cy="36957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22"/>
        <p:cNvGrpSpPr/>
        <p:nvPr/>
      </p:nvGrpSpPr>
      <p:grpSpPr>
        <a:xfrm>
          <a:off x="0" y="0"/>
          <a:ext cx="0" cy="0"/>
          <a:chOff x="0" y="0"/>
          <a:chExt cx="0" cy="0"/>
        </a:xfrm>
      </p:grpSpPr>
      <p:sp>
        <p:nvSpPr>
          <p:cNvPr id="523" name="Google Shape;523;p58"/>
          <p:cNvSpPr txBox="1"/>
          <p:nvPr/>
        </p:nvSpPr>
        <p:spPr>
          <a:xfrm>
            <a:off x="628650" y="273850"/>
            <a:ext cx="82605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Sneuvelmodel gepresenteerd in vorige werkgroep : Een korte toelichting</a:t>
            </a:r>
            <a:endParaRPr/>
          </a:p>
        </p:txBody>
      </p:sp>
      <p:pic>
        <p:nvPicPr>
          <p:cNvPr id="524" name="Google Shape;524;p58"/>
          <p:cNvPicPr preferRelativeResize="0"/>
          <p:nvPr/>
        </p:nvPicPr>
        <p:blipFill>
          <a:blip r:embed="rId3">
            <a:alphaModFix/>
          </a:blip>
          <a:stretch>
            <a:fillRect/>
          </a:stretch>
        </p:blipFill>
        <p:spPr>
          <a:xfrm>
            <a:off x="2313350" y="1401350"/>
            <a:ext cx="4013197" cy="3706074"/>
          </a:xfrm>
          <a:prstGeom prst="rect">
            <a:avLst/>
          </a:prstGeom>
          <a:noFill/>
          <a:ln>
            <a:noFill/>
          </a:ln>
        </p:spPr>
      </p:pic>
      <p:sp>
        <p:nvSpPr>
          <p:cNvPr id="525" name="Google Shape;525;p58"/>
          <p:cNvSpPr/>
          <p:nvPr/>
        </p:nvSpPr>
        <p:spPr>
          <a:xfrm>
            <a:off x="2250125" y="2016100"/>
            <a:ext cx="1185000" cy="3118800"/>
          </a:xfrm>
          <a:prstGeom prst="rect">
            <a:avLst/>
          </a:prstGeom>
          <a:solidFill>
            <a:srgbClr val="FF0000">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8"/>
          <p:cNvSpPr/>
          <p:nvPr/>
        </p:nvSpPr>
        <p:spPr>
          <a:xfrm>
            <a:off x="3542275" y="2016150"/>
            <a:ext cx="1686300" cy="3118800"/>
          </a:xfrm>
          <a:prstGeom prst="rect">
            <a:avLst/>
          </a:prstGeom>
          <a:solidFill>
            <a:srgbClr val="4A00FF">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p:nvPr/>
        </p:nvSpPr>
        <p:spPr>
          <a:xfrm>
            <a:off x="5279725" y="2016150"/>
            <a:ext cx="1282800" cy="31188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8"/>
          <p:cNvSpPr/>
          <p:nvPr/>
        </p:nvSpPr>
        <p:spPr>
          <a:xfrm>
            <a:off x="3661799" y="3286150"/>
            <a:ext cx="1110300" cy="578700"/>
          </a:xfrm>
          <a:prstGeom prst="wedgeRectCallout">
            <a:avLst>
              <a:gd name="adj1" fmla="val 27689"/>
              <a:gd name="adj2" fmla="val 13269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b="1"/>
              <a:t>Netwerk bestaat uit knopen, routes en segmenten</a:t>
            </a:r>
            <a:endParaRPr sz="800" b="1"/>
          </a:p>
        </p:txBody>
      </p:sp>
      <p:sp>
        <p:nvSpPr>
          <p:cNvPr id="529" name="Google Shape;529;p58"/>
          <p:cNvSpPr/>
          <p:nvPr/>
        </p:nvSpPr>
        <p:spPr>
          <a:xfrm>
            <a:off x="6206526" y="3104275"/>
            <a:ext cx="2299200" cy="578700"/>
          </a:xfrm>
          <a:prstGeom prst="wedgeRectCallout">
            <a:avLst>
              <a:gd name="adj1" fmla="val -49393"/>
              <a:gd name="adj2" fmla="val 8674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b="1"/>
              <a:t>Kenmerken (onderhoud, kwaliteit, intensiteit, wegcode, eigenschappen fietspad, etc) zijn gelinkt aan verschillende netwerkelementen</a:t>
            </a:r>
            <a:endParaRPr sz="800" b="1"/>
          </a:p>
        </p:txBody>
      </p:sp>
      <p:sp>
        <p:nvSpPr>
          <p:cNvPr id="530" name="Google Shape;530;p58"/>
          <p:cNvSpPr/>
          <p:nvPr/>
        </p:nvSpPr>
        <p:spPr>
          <a:xfrm>
            <a:off x="2170300" y="1606200"/>
            <a:ext cx="1282800" cy="240000"/>
          </a:xfrm>
          <a:prstGeom prst="rect">
            <a:avLst/>
          </a:prstGeom>
          <a:solidFill>
            <a:srgbClr val="FF0000">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Fietsinfrastructuur</a:t>
            </a:r>
            <a:endParaRPr sz="1000"/>
          </a:p>
        </p:txBody>
      </p:sp>
      <p:sp>
        <p:nvSpPr>
          <p:cNvPr id="531" name="Google Shape;531;p58"/>
          <p:cNvSpPr/>
          <p:nvPr/>
        </p:nvSpPr>
        <p:spPr>
          <a:xfrm>
            <a:off x="3562150" y="1606200"/>
            <a:ext cx="1515600" cy="240000"/>
          </a:xfrm>
          <a:prstGeom prst="rect">
            <a:avLst/>
          </a:prstGeom>
          <a:solidFill>
            <a:srgbClr val="B496FE"/>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Fietsnetwerkelementen</a:t>
            </a:r>
            <a:endParaRPr sz="1000"/>
          </a:p>
        </p:txBody>
      </p:sp>
      <p:sp>
        <p:nvSpPr>
          <p:cNvPr id="532" name="Google Shape;532;p58"/>
          <p:cNvSpPr/>
          <p:nvPr/>
        </p:nvSpPr>
        <p:spPr>
          <a:xfrm>
            <a:off x="5279725" y="1606200"/>
            <a:ext cx="1606800" cy="2400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Fietsnetwerkkenmerken</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p:nvPr/>
        </p:nvSpPr>
        <p:spPr>
          <a:xfrm>
            <a:off x="628650" y="273850"/>
            <a:ext cx="82605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Vragen en opmerkingen uit TW1</a:t>
            </a:r>
            <a:endParaRPr/>
          </a:p>
        </p:txBody>
      </p:sp>
      <p:pic>
        <p:nvPicPr>
          <p:cNvPr id="538" name="Google Shape;538;p59"/>
          <p:cNvPicPr preferRelativeResize="0"/>
          <p:nvPr/>
        </p:nvPicPr>
        <p:blipFill>
          <a:blip r:embed="rId3">
            <a:alphaModFix/>
          </a:blip>
          <a:stretch>
            <a:fillRect/>
          </a:stretch>
        </p:blipFill>
        <p:spPr>
          <a:xfrm>
            <a:off x="2488250" y="1070700"/>
            <a:ext cx="4068374" cy="3792925"/>
          </a:xfrm>
          <a:prstGeom prst="rect">
            <a:avLst/>
          </a:prstGeom>
          <a:noFill/>
          <a:ln>
            <a:noFill/>
          </a:ln>
        </p:spPr>
      </p:pic>
      <p:sp>
        <p:nvSpPr>
          <p:cNvPr id="539" name="Google Shape;539;p59"/>
          <p:cNvSpPr txBox="1"/>
          <p:nvPr/>
        </p:nvSpPr>
        <p:spPr>
          <a:xfrm>
            <a:off x="419100" y="940600"/>
            <a:ext cx="18573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Proxima Nova"/>
                <a:ea typeface="Proxima Nova"/>
                <a:cs typeface="Proxima Nova"/>
                <a:sym typeface="Proxima Nova"/>
              </a:rPr>
              <a:t>Onderscheid tussen</a:t>
            </a:r>
            <a:endParaRPr b="1">
              <a:latin typeface="Proxima Nova"/>
              <a:ea typeface="Proxima Nova"/>
              <a:cs typeface="Proxima Nova"/>
              <a:sym typeface="Proxima Nova"/>
            </a:endParaRPr>
          </a:p>
          <a:p>
            <a:pPr marL="457200" lvl="0" indent="-317500" algn="l" rtl="0">
              <a:spcBef>
                <a:spcPts val="0"/>
              </a:spcBef>
              <a:spcAft>
                <a:spcPts val="0"/>
              </a:spcAft>
              <a:buClr>
                <a:srgbClr val="FF0000"/>
              </a:buClr>
              <a:buSzPts val="1400"/>
              <a:buFont typeface="Proxima Nova"/>
              <a:buChar char="-"/>
            </a:pPr>
            <a:r>
              <a:rPr lang="en-GB">
                <a:solidFill>
                  <a:srgbClr val="FF0000"/>
                </a:solidFill>
                <a:latin typeface="Proxima Nova"/>
                <a:ea typeface="Proxima Nova"/>
                <a:cs typeface="Proxima Nova"/>
                <a:sym typeface="Proxima Nova"/>
              </a:rPr>
              <a:t>Infrastructuur</a:t>
            </a:r>
            <a:endParaRPr>
              <a:solidFill>
                <a:srgbClr val="FF0000"/>
              </a:solidFill>
              <a:latin typeface="Proxima Nova"/>
              <a:ea typeface="Proxima Nova"/>
              <a:cs typeface="Proxima Nova"/>
              <a:sym typeface="Proxima Nova"/>
            </a:endParaRPr>
          </a:p>
          <a:p>
            <a:pPr marL="457200" lvl="0" indent="-317500" algn="l" rtl="0">
              <a:spcBef>
                <a:spcPts val="0"/>
              </a:spcBef>
              <a:spcAft>
                <a:spcPts val="0"/>
              </a:spcAft>
              <a:buClr>
                <a:srgbClr val="B496FE"/>
              </a:buClr>
              <a:buSzPts val="1400"/>
              <a:buFont typeface="Proxima Nova"/>
              <a:buChar char="-"/>
            </a:pPr>
            <a:r>
              <a:rPr lang="en-GB">
                <a:solidFill>
                  <a:srgbClr val="B496FE"/>
                </a:solidFill>
                <a:latin typeface="Proxima Nova"/>
                <a:ea typeface="Proxima Nova"/>
                <a:cs typeface="Proxima Nova"/>
                <a:sym typeface="Proxima Nova"/>
              </a:rPr>
              <a:t>netwerk</a:t>
            </a:r>
            <a:endParaRPr>
              <a:solidFill>
                <a:srgbClr val="B496FE"/>
              </a:solidFill>
              <a:latin typeface="Proxima Nova"/>
              <a:ea typeface="Proxima Nova"/>
              <a:cs typeface="Proxima Nova"/>
              <a:sym typeface="Proxima Nova"/>
            </a:endParaRPr>
          </a:p>
          <a:p>
            <a:pPr marL="457200" lvl="0" indent="-317500" algn="l" rtl="0">
              <a:spcBef>
                <a:spcPts val="0"/>
              </a:spcBef>
              <a:spcAft>
                <a:spcPts val="0"/>
              </a:spcAft>
              <a:buClr>
                <a:srgbClr val="00FFC7"/>
              </a:buClr>
              <a:buSzPts val="1400"/>
              <a:buFont typeface="Proxima Nova"/>
              <a:buChar char="-"/>
            </a:pPr>
            <a:r>
              <a:rPr lang="en-GB">
                <a:solidFill>
                  <a:srgbClr val="00FFC7"/>
                </a:solidFill>
                <a:latin typeface="Proxima Nova"/>
                <a:ea typeface="Proxima Nova"/>
                <a:cs typeface="Proxima Nova"/>
                <a:sym typeface="Proxima Nova"/>
              </a:rPr>
              <a:t>kenmerken </a:t>
            </a:r>
            <a:endParaRPr>
              <a:solidFill>
                <a:srgbClr val="00FFC7"/>
              </a:solidFill>
              <a:latin typeface="Proxima Nova"/>
              <a:ea typeface="Proxima Nova"/>
              <a:cs typeface="Proxima Nova"/>
              <a:sym typeface="Proxima Nova"/>
            </a:endParaRPr>
          </a:p>
          <a:p>
            <a:pPr marL="0" lvl="0" indent="0" algn="l" rtl="0">
              <a:spcBef>
                <a:spcPts val="0"/>
              </a:spcBef>
              <a:spcAft>
                <a:spcPts val="0"/>
              </a:spcAft>
              <a:buNone/>
            </a:pPr>
            <a:r>
              <a:rPr lang="en-GB" b="1">
                <a:latin typeface="Proxima Nova"/>
                <a:ea typeface="Proxima Nova"/>
                <a:cs typeface="Proxima Nova"/>
                <a:sym typeface="Proxima Nova"/>
              </a:rPr>
              <a:t>momenteel nog zeer abstract, nood aan concrete invulling</a:t>
            </a:r>
            <a:endParaRPr b="1">
              <a:latin typeface="Proxima Nova"/>
              <a:ea typeface="Proxima Nova"/>
              <a:cs typeface="Proxima Nova"/>
              <a:sym typeface="Proxima Nova"/>
            </a:endParaRPr>
          </a:p>
        </p:txBody>
      </p:sp>
      <p:sp>
        <p:nvSpPr>
          <p:cNvPr id="540" name="Google Shape;540;p59"/>
          <p:cNvSpPr/>
          <p:nvPr/>
        </p:nvSpPr>
        <p:spPr>
          <a:xfrm>
            <a:off x="2488250" y="1834225"/>
            <a:ext cx="1185000" cy="3118800"/>
          </a:xfrm>
          <a:prstGeom prst="rect">
            <a:avLst/>
          </a:prstGeom>
          <a:solidFill>
            <a:srgbClr val="FF0000">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9"/>
          <p:cNvSpPr/>
          <p:nvPr/>
        </p:nvSpPr>
        <p:spPr>
          <a:xfrm>
            <a:off x="3780400" y="1834275"/>
            <a:ext cx="1686300" cy="3118800"/>
          </a:xfrm>
          <a:prstGeom prst="rect">
            <a:avLst/>
          </a:prstGeom>
          <a:solidFill>
            <a:srgbClr val="4A00FF">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a:off x="5517850" y="1834275"/>
            <a:ext cx="1282800" cy="31188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60"/>
          <p:cNvPicPr preferRelativeResize="0"/>
          <p:nvPr/>
        </p:nvPicPr>
        <p:blipFill>
          <a:blip r:embed="rId3">
            <a:alphaModFix/>
          </a:blip>
          <a:stretch>
            <a:fillRect/>
          </a:stretch>
        </p:blipFill>
        <p:spPr>
          <a:xfrm>
            <a:off x="2488250" y="1070700"/>
            <a:ext cx="4068374" cy="3792925"/>
          </a:xfrm>
          <a:prstGeom prst="rect">
            <a:avLst/>
          </a:prstGeom>
          <a:noFill/>
          <a:ln>
            <a:noFill/>
          </a:ln>
        </p:spPr>
      </p:pic>
      <p:sp>
        <p:nvSpPr>
          <p:cNvPr id="548" name="Google Shape;548;p60"/>
          <p:cNvSpPr/>
          <p:nvPr/>
        </p:nvSpPr>
        <p:spPr>
          <a:xfrm>
            <a:off x="217300" y="1070688"/>
            <a:ext cx="2081700" cy="841500"/>
          </a:xfrm>
          <a:prstGeom prst="wedgeRectCallout">
            <a:avLst>
              <a:gd name="adj1" fmla="val 55781"/>
              <a:gd name="adj2" fmla="val 853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b="1"/>
              <a:t>Hoe wordt er omgegaan met infrastructuur dat moeilijk te linken is met netwerkelementen (zoals moeilijk te bereikbare fietsstallingen ver van het fietsnetwerk)?</a:t>
            </a:r>
            <a:endParaRPr sz="800" b="1"/>
          </a:p>
        </p:txBody>
      </p:sp>
      <p:sp>
        <p:nvSpPr>
          <p:cNvPr id="549" name="Google Shape;549;p60"/>
          <p:cNvSpPr/>
          <p:nvPr/>
        </p:nvSpPr>
        <p:spPr>
          <a:xfrm>
            <a:off x="3360500" y="840700"/>
            <a:ext cx="2081700" cy="841500"/>
          </a:xfrm>
          <a:prstGeom prst="wedgeRectCallout">
            <a:avLst>
              <a:gd name="adj1" fmla="val -27492"/>
              <a:gd name="adj2" fmla="val 68553"/>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b="1"/>
              <a:t>Hoe moet men onderhoud linken tussen fietsnetwerk en fietsinfrastructuur?</a:t>
            </a:r>
            <a:endParaRPr sz="800" b="1"/>
          </a:p>
        </p:txBody>
      </p:sp>
      <p:sp>
        <p:nvSpPr>
          <p:cNvPr id="550" name="Google Shape;550;p60"/>
          <p:cNvSpPr/>
          <p:nvPr/>
        </p:nvSpPr>
        <p:spPr>
          <a:xfrm>
            <a:off x="5147050" y="3112338"/>
            <a:ext cx="2081700" cy="841500"/>
          </a:xfrm>
          <a:prstGeom prst="wedgeRectCallout">
            <a:avLst>
              <a:gd name="adj1" fmla="val -112399"/>
              <a:gd name="adj2" fmla="val -10105"/>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b="1"/>
              <a:t>Wordt er onder fietsnetwerk ook de nog niet bestaande infrastructuur opgenomen en de status van de planning?</a:t>
            </a:r>
            <a:endParaRPr sz="800" b="1"/>
          </a:p>
        </p:txBody>
      </p:sp>
      <p:sp>
        <p:nvSpPr>
          <p:cNvPr id="551" name="Google Shape;551;p60"/>
          <p:cNvSpPr txBox="1"/>
          <p:nvPr/>
        </p:nvSpPr>
        <p:spPr>
          <a:xfrm>
            <a:off x="628650" y="273850"/>
            <a:ext cx="82605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Vragen en opmerkingen uit TW1</a:t>
            </a:r>
            <a:endParaRPr/>
          </a:p>
        </p:txBody>
      </p:sp>
      <p:sp>
        <p:nvSpPr>
          <p:cNvPr id="552" name="Google Shape;552;p60"/>
          <p:cNvSpPr/>
          <p:nvPr/>
        </p:nvSpPr>
        <p:spPr>
          <a:xfrm>
            <a:off x="1085850" y="2546400"/>
            <a:ext cx="901800" cy="841500"/>
          </a:xfrm>
          <a:prstGeom prst="wedgeRectCallout">
            <a:avLst>
              <a:gd name="adj1" fmla="val 89181"/>
              <a:gd name="adj2" fmla="val -24351"/>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b="1"/>
              <a:t>Alternatief: horizontale en verticale signalisatie</a:t>
            </a:r>
            <a:endParaRPr sz="800" b="1"/>
          </a:p>
        </p:txBody>
      </p:sp>
      <p:sp>
        <p:nvSpPr>
          <p:cNvPr id="553" name="Google Shape;553;p60"/>
          <p:cNvSpPr/>
          <p:nvPr/>
        </p:nvSpPr>
        <p:spPr>
          <a:xfrm>
            <a:off x="1189175" y="4241750"/>
            <a:ext cx="1174800" cy="456000"/>
          </a:xfrm>
          <a:prstGeom prst="wedgeRectCallout">
            <a:avLst>
              <a:gd name="adj1" fmla="val 56401"/>
              <a:gd name="adj2" fmla="val 30184"/>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b="1"/>
              <a:t>Fietsbruggen, fietsstallingen</a:t>
            </a:r>
            <a:endParaRPr sz="800" b="1"/>
          </a:p>
        </p:txBody>
      </p:sp>
      <p:sp>
        <p:nvSpPr>
          <p:cNvPr id="554" name="Google Shape;554;p60"/>
          <p:cNvSpPr/>
          <p:nvPr/>
        </p:nvSpPr>
        <p:spPr>
          <a:xfrm>
            <a:off x="2488250" y="1872325"/>
            <a:ext cx="1185000" cy="3118800"/>
          </a:xfrm>
          <a:prstGeom prst="rect">
            <a:avLst/>
          </a:prstGeom>
          <a:solidFill>
            <a:srgbClr val="FF0000">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0"/>
          <p:cNvSpPr/>
          <p:nvPr/>
        </p:nvSpPr>
        <p:spPr>
          <a:xfrm>
            <a:off x="4801400" y="1919525"/>
            <a:ext cx="2081700" cy="955500"/>
          </a:xfrm>
          <a:prstGeom prst="wedgeRectCallout">
            <a:avLst>
              <a:gd name="adj1" fmla="val -99455"/>
              <a:gd name="adj2" fmla="val 3819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b="1"/>
              <a:t>Wat zal er leidend zijn binnen de wegcode? Signalisatie en besluiten kunnen elkaar tegenspreken. Hierbij zal men de data inwinning moeten nagaan en kijken op welke bron er wordt voortgebouwd voor de fietsinfrastructuur.</a:t>
            </a:r>
            <a:endParaRPr sz="800" b="1"/>
          </a:p>
        </p:txBody>
      </p:sp>
      <p:sp>
        <p:nvSpPr>
          <p:cNvPr id="556" name="Google Shape;556;p60"/>
          <p:cNvSpPr/>
          <p:nvPr/>
        </p:nvSpPr>
        <p:spPr>
          <a:xfrm>
            <a:off x="7401950" y="840700"/>
            <a:ext cx="1686300" cy="240000"/>
          </a:xfrm>
          <a:prstGeom prst="rect">
            <a:avLst/>
          </a:prstGeom>
          <a:solidFill>
            <a:srgbClr val="FF0000">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Fietsinfrastructuur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61"/>
          <p:cNvPicPr preferRelativeResize="0"/>
          <p:nvPr/>
        </p:nvPicPr>
        <p:blipFill>
          <a:blip r:embed="rId3">
            <a:alphaModFix/>
          </a:blip>
          <a:stretch>
            <a:fillRect/>
          </a:stretch>
        </p:blipFill>
        <p:spPr>
          <a:xfrm>
            <a:off x="2488250" y="1070700"/>
            <a:ext cx="4068374" cy="3792925"/>
          </a:xfrm>
          <a:prstGeom prst="rect">
            <a:avLst/>
          </a:prstGeom>
          <a:noFill/>
          <a:ln>
            <a:noFill/>
          </a:ln>
        </p:spPr>
      </p:pic>
      <p:sp>
        <p:nvSpPr>
          <p:cNvPr id="562" name="Google Shape;562;p61"/>
          <p:cNvSpPr/>
          <p:nvPr/>
        </p:nvSpPr>
        <p:spPr>
          <a:xfrm>
            <a:off x="3589700" y="1872375"/>
            <a:ext cx="1686300" cy="3118800"/>
          </a:xfrm>
          <a:prstGeom prst="rect">
            <a:avLst/>
          </a:prstGeom>
          <a:solidFill>
            <a:srgbClr val="4A00FF">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1"/>
          <p:cNvSpPr/>
          <p:nvPr/>
        </p:nvSpPr>
        <p:spPr>
          <a:xfrm>
            <a:off x="1537300" y="2546400"/>
            <a:ext cx="1542600" cy="841500"/>
          </a:xfrm>
          <a:prstGeom prst="wedgeRectCallout">
            <a:avLst>
              <a:gd name="adj1" fmla="val 76084"/>
              <a:gd name="adj2" fmla="val -59923"/>
            </a:avLst>
          </a:prstGeom>
          <a:solidFill>
            <a:srgbClr val="B496F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het wegenregister zijn er </a:t>
            </a:r>
            <a:r>
              <a:rPr lang="en-GB" sz="800" b="1"/>
              <a:t>netwerkelementen </a:t>
            </a:r>
            <a:r>
              <a:rPr lang="en-GB" sz="800"/>
              <a:t>voor ongelijkgrondse kruisingen, komen die ook in het netwerk?</a:t>
            </a:r>
            <a:endParaRPr sz="800"/>
          </a:p>
        </p:txBody>
      </p:sp>
      <p:sp>
        <p:nvSpPr>
          <p:cNvPr id="564" name="Google Shape;564;p61"/>
          <p:cNvSpPr/>
          <p:nvPr/>
        </p:nvSpPr>
        <p:spPr>
          <a:xfrm>
            <a:off x="6131625" y="3305275"/>
            <a:ext cx="1542600" cy="841500"/>
          </a:xfrm>
          <a:prstGeom prst="wedgeRectCallout">
            <a:avLst>
              <a:gd name="adj1" fmla="val -94297"/>
              <a:gd name="adj2" fmla="val -31901"/>
            </a:avLst>
          </a:prstGeom>
          <a:solidFill>
            <a:srgbClr val="B496F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a:t>Hoe is het verband tussen de </a:t>
            </a:r>
            <a:r>
              <a:rPr lang="en-GB" sz="800" b="1"/>
              <a:t>routes </a:t>
            </a:r>
            <a:r>
              <a:rPr lang="en-GB" sz="800"/>
              <a:t>en de </a:t>
            </a:r>
            <a:r>
              <a:rPr lang="en-GB" sz="800" b="1"/>
              <a:t>knopen </a:t>
            </a:r>
            <a:r>
              <a:rPr lang="en-GB" sz="800"/>
              <a:t>en </a:t>
            </a:r>
            <a:r>
              <a:rPr lang="en-GB" sz="800" b="1"/>
              <a:t>segmenten </a:t>
            </a:r>
            <a:r>
              <a:rPr lang="en-GB" sz="800"/>
              <a:t>in het diagram? </a:t>
            </a:r>
            <a:endParaRPr sz="800"/>
          </a:p>
        </p:txBody>
      </p:sp>
      <p:sp>
        <p:nvSpPr>
          <p:cNvPr id="565" name="Google Shape;565;p61"/>
          <p:cNvSpPr/>
          <p:nvPr/>
        </p:nvSpPr>
        <p:spPr>
          <a:xfrm>
            <a:off x="2488250" y="832575"/>
            <a:ext cx="1542600" cy="841500"/>
          </a:xfrm>
          <a:prstGeom prst="wedgeRectCallout">
            <a:avLst>
              <a:gd name="adj1" fmla="val 4193"/>
              <a:gd name="adj2" fmla="val 87629"/>
            </a:avLst>
          </a:prstGeom>
          <a:solidFill>
            <a:srgbClr val="B496F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a:t>Hoe ziet de </a:t>
            </a:r>
            <a:r>
              <a:rPr lang="en-GB" sz="800" b="1"/>
              <a:t>link </a:t>
            </a:r>
            <a:r>
              <a:rPr lang="en-GB" sz="800"/>
              <a:t>eruit tussen </a:t>
            </a:r>
            <a:r>
              <a:rPr lang="en-GB" sz="800" b="1"/>
              <a:t>netwerk </a:t>
            </a:r>
            <a:r>
              <a:rPr lang="en-GB" sz="800"/>
              <a:t>en </a:t>
            </a:r>
            <a:r>
              <a:rPr lang="en-GB" sz="800" b="1"/>
              <a:t>infrastructuur</a:t>
            </a:r>
            <a:r>
              <a:rPr lang="en-GB" sz="800"/>
              <a:t>?</a:t>
            </a:r>
            <a:endParaRPr sz="800"/>
          </a:p>
        </p:txBody>
      </p:sp>
      <p:sp>
        <p:nvSpPr>
          <p:cNvPr id="566" name="Google Shape;566;p61"/>
          <p:cNvSpPr txBox="1"/>
          <p:nvPr/>
        </p:nvSpPr>
        <p:spPr>
          <a:xfrm>
            <a:off x="628650" y="273850"/>
            <a:ext cx="82605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Vragen en opmerkingen uit TW1</a:t>
            </a:r>
            <a:endParaRPr/>
          </a:p>
        </p:txBody>
      </p:sp>
      <p:sp>
        <p:nvSpPr>
          <p:cNvPr id="567" name="Google Shape;567;p61"/>
          <p:cNvSpPr/>
          <p:nvPr/>
        </p:nvSpPr>
        <p:spPr>
          <a:xfrm>
            <a:off x="7074825" y="937350"/>
            <a:ext cx="2021700" cy="240000"/>
          </a:xfrm>
          <a:prstGeom prst="rect">
            <a:avLst/>
          </a:prstGeom>
          <a:solidFill>
            <a:srgbClr val="4A00FF">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Fietsnetwerkelementen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2"/>
          <p:cNvSpPr txBox="1"/>
          <p:nvPr/>
        </p:nvSpPr>
        <p:spPr>
          <a:xfrm>
            <a:off x="628650" y="273850"/>
            <a:ext cx="82605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Vragen en opmerkingen uit TW1</a:t>
            </a:r>
            <a:endParaRPr/>
          </a:p>
        </p:txBody>
      </p:sp>
      <p:pic>
        <p:nvPicPr>
          <p:cNvPr id="573" name="Google Shape;573;p62"/>
          <p:cNvPicPr preferRelativeResize="0"/>
          <p:nvPr/>
        </p:nvPicPr>
        <p:blipFill>
          <a:blip r:embed="rId3">
            <a:alphaModFix/>
          </a:blip>
          <a:stretch>
            <a:fillRect/>
          </a:stretch>
        </p:blipFill>
        <p:spPr>
          <a:xfrm>
            <a:off x="2488250" y="1070700"/>
            <a:ext cx="4068374" cy="3792925"/>
          </a:xfrm>
          <a:prstGeom prst="rect">
            <a:avLst/>
          </a:prstGeom>
          <a:noFill/>
          <a:ln>
            <a:noFill/>
          </a:ln>
        </p:spPr>
      </p:pic>
      <p:sp>
        <p:nvSpPr>
          <p:cNvPr id="574" name="Google Shape;574;p62"/>
          <p:cNvSpPr/>
          <p:nvPr/>
        </p:nvSpPr>
        <p:spPr>
          <a:xfrm>
            <a:off x="7056675" y="1204125"/>
            <a:ext cx="1188900" cy="995100"/>
          </a:xfrm>
          <a:prstGeom prst="wedgeRectCallout">
            <a:avLst>
              <a:gd name="adj1" fmla="val -88342"/>
              <a:gd name="adj2" fmla="val 33833"/>
            </a:avLst>
          </a:prstGeom>
          <a:solidFill>
            <a:srgbClr val="3AF2CB">
              <a:alpha val="273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a:t>Beleving van de fietser kan opgenomen worden binnen de </a:t>
            </a:r>
            <a:r>
              <a:rPr lang="en-GB" sz="800" b="1"/>
              <a:t>kenmerken </a:t>
            </a:r>
            <a:r>
              <a:rPr lang="en-GB" sz="800"/>
              <a:t>van een </a:t>
            </a:r>
            <a:r>
              <a:rPr lang="en-GB" sz="800" b="1"/>
              <a:t>netwerkelement </a:t>
            </a:r>
            <a:r>
              <a:rPr lang="en-GB" sz="800"/>
              <a:t>(routes, segmenten)</a:t>
            </a:r>
            <a:endParaRPr sz="800"/>
          </a:p>
        </p:txBody>
      </p:sp>
      <p:sp>
        <p:nvSpPr>
          <p:cNvPr id="575" name="Google Shape;575;p62"/>
          <p:cNvSpPr/>
          <p:nvPr/>
        </p:nvSpPr>
        <p:spPr>
          <a:xfrm>
            <a:off x="6789150" y="2571750"/>
            <a:ext cx="2100000" cy="995100"/>
          </a:xfrm>
          <a:prstGeom prst="wedgeRectCallout">
            <a:avLst>
              <a:gd name="adj1" fmla="val -58315"/>
              <a:gd name="adj2" fmla="val -71254"/>
            </a:avLst>
          </a:prstGeom>
          <a:solidFill>
            <a:srgbClr val="3AF2CB">
              <a:alpha val="2737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800" b="1"/>
              <a:t>Intensiteit </a:t>
            </a:r>
            <a:r>
              <a:rPr lang="en-GB" sz="800"/>
              <a:t>kan belangrijk zijn voor bepaalde fietsinfrastructuren (bv fietsstallingen). Dit kan gekoppeld worden aan een </a:t>
            </a:r>
            <a:r>
              <a:rPr lang="en-GB" sz="800" b="1"/>
              <a:t>kenmerk </a:t>
            </a:r>
            <a:r>
              <a:rPr lang="en-GB" sz="800"/>
              <a:t>van het netwerkelement, dat op zijn beurt verbonden is met de fietsenstalling infrastructuur.</a:t>
            </a:r>
            <a:endParaRPr sz="800"/>
          </a:p>
        </p:txBody>
      </p:sp>
      <p:sp>
        <p:nvSpPr>
          <p:cNvPr id="576" name="Google Shape;576;p62"/>
          <p:cNvSpPr/>
          <p:nvPr/>
        </p:nvSpPr>
        <p:spPr>
          <a:xfrm>
            <a:off x="5273825" y="1815225"/>
            <a:ext cx="1282800" cy="31188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2"/>
          <p:cNvSpPr/>
          <p:nvPr/>
        </p:nvSpPr>
        <p:spPr>
          <a:xfrm>
            <a:off x="6972300" y="772150"/>
            <a:ext cx="2171700" cy="240000"/>
          </a:xfrm>
          <a:prstGeom prst="rect">
            <a:avLst/>
          </a:prstGeom>
          <a:solidFill>
            <a:srgbClr val="00FFC7">
              <a:alpha val="27370"/>
            </a:srgbClr>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Fietsnetwerkkenmerken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pSp>
        <p:nvGrpSpPr>
          <p:cNvPr id="582" name="Google Shape;582;p63"/>
          <p:cNvGrpSpPr/>
          <p:nvPr/>
        </p:nvGrpSpPr>
        <p:grpSpPr>
          <a:xfrm>
            <a:off x="436187" y="2354104"/>
            <a:ext cx="4010838" cy="435292"/>
            <a:chOff x="5272500" y="3774791"/>
            <a:chExt cx="4010838" cy="435292"/>
          </a:xfrm>
        </p:grpSpPr>
        <p:sp>
          <p:nvSpPr>
            <p:cNvPr id="583" name="Google Shape;583;p63"/>
            <p:cNvSpPr txBox="1"/>
            <p:nvPr/>
          </p:nvSpPr>
          <p:spPr>
            <a:xfrm>
              <a:off x="5756238" y="3792363"/>
              <a:ext cx="3527100" cy="400200"/>
            </a:xfrm>
            <a:prstGeom prst="rect">
              <a:avLst/>
            </a:prstGeom>
            <a:solidFill>
              <a:srgbClr val="FFF2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200" b="1"/>
                <a:t>Is iedereen mee? Zijn er nog vragen?</a:t>
              </a:r>
              <a:endParaRPr sz="1200"/>
            </a:p>
          </p:txBody>
        </p:sp>
        <p:pic>
          <p:nvPicPr>
            <p:cNvPr id="584" name="Google Shape;584;p63"/>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585" name="Google Shape;585;p63"/>
          <p:cNvPicPr preferRelativeResize="0"/>
          <p:nvPr/>
        </p:nvPicPr>
        <p:blipFill rotWithShape="1">
          <a:blip r:embed="rId4">
            <a:alphaModFix amt="40000"/>
          </a:blip>
          <a:srcRect r="49451"/>
          <a:stretch/>
        </p:blipFill>
        <p:spPr>
          <a:xfrm>
            <a:off x="4732325" y="0"/>
            <a:ext cx="4411674" cy="5143501"/>
          </a:xfrm>
          <a:prstGeom prst="rect">
            <a:avLst/>
          </a:prstGeom>
          <a:noFill/>
          <a:ln>
            <a:noFill/>
          </a:ln>
        </p:spPr>
      </p:pic>
      <p:sp>
        <p:nvSpPr>
          <p:cNvPr id="586" name="Google Shape;586;p63"/>
          <p:cNvSpPr txBox="1"/>
          <p:nvPr/>
        </p:nvSpPr>
        <p:spPr>
          <a:xfrm>
            <a:off x="3238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000" b="1"/>
              <a:t>Checkpoint</a:t>
            </a:r>
            <a:endParaRPr sz="3000" b="1"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4"/>
          <p:cNvSpPr txBox="1">
            <a:spLocks noGrp="1"/>
          </p:cNvSpPr>
          <p:nvPr>
            <p:ph type="title"/>
          </p:nvPr>
        </p:nvSpPr>
        <p:spPr>
          <a:xfrm>
            <a:off x="983144" y="1433527"/>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Nieuwe aanpassingen sneuvelmodel</a:t>
            </a:r>
            <a:endParaRPr/>
          </a:p>
        </p:txBody>
      </p:sp>
      <p:sp>
        <p:nvSpPr>
          <p:cNvPr id="592" name="Google Shape;592;p64"/>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593" name="Google Shape;593;p64"/>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7"/>
          <p:cNvSpPr/>
          <p:nvPr/>
        </p:nvSpPr>
        <p:spPr>
          <a:xfrm>
            <a:off x="684100" y="116255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500" b="1">
                <a:solidFill>
                  <a:schemeClr val="dk1"/>
                </a:solidFill>
              </a:rPr>
              <a:t>Herhaling van wat besproken is in de vorige workshop en toelichting van de veranderingen die werden aangebracht aan het model</a:t>
            </a:r>
            <a:endParaRPr sz="1500"/>
          </a:p>
        </p:txBody>
      </p:sp>
      <p:sp>
        <p:nvSpPr>
          <p:cNvPr id="289" name="Google Shape;289;p47"/>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Doel van vandaag</a:t>
            </a:r>
            <a:endParaRPr sz="3200" b="1" i="0" u="none" strike="noStrike" cap="none">
              <a:solidFill>
                <a:srgbClr val="000000"/>
              </a:solidFill>
              <a:latin typeface="Arial"/>
              <a:ea typeface="Arial"/>
              <a:cs typeface="Arial"/>
              <a:sym typeface="Arial"/>
            </a:endParaRPr>
          </a:p>
        </p:txBody>
      </p:sp>
      <p:sp>
        <p:nvSpPr>
          <p:cNvPr id="290" name="Google Shape;290;p47"/>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b="1">
                <a:solidFill>
                  <a:srgbClr val="373636"/>
                </a:solidFill>
              </a:rPr>
              <a:t>Samenvatting van TW1</a:t>
            </a:r>
            <a:endParaRPr/>
          </a:p>
        </p:txBody>
      </p:sp>
      <p:sp>
        <p:nvSpPr>
          <p:cNvPr id="291" name="Google Shape;291;p47"/>
          <p:cNvSpPr/>
          <p:nvPr/>
        </p:nvSpPr>
        <p:spPr>
          <a:xfrm>
            <a:off x="3277250" y="33231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b="1">
                <a:solidFill>
                  <a:srgbClr val="373636"/>
                </a:solidFill>
              </a:rPr>
              <a:t>Nieuwe aanpassingen aan het model</a:t>
            </a:r>
            <a:endParaRPr/>
          </a:p>
        </p:txBody>
      </p:sp>
      <p:grpSp>
        <p:nvGrpSpPr>
          <p:cNvPr id="292" name="Google Shape;292;p47"/>
          <p:cNvGrpSpPr/>
          <p:nvPr/>
        </p:nvGrpSpPr>
        <p:grpSpPr>
          <a:xfrm>
            <a:off x="1575100" y="2735905"/>
            <a:ext cx="457199" cy="451340"/>
            <a:chOff x="1684338" y="1958975"/>
            <a:chExt cx="123825" cy="122238"/>
          </a:xfrm>
        </p:grpSpPr>
        <p:sp>
          <p:nvSpPr>
            <p:cNvPr id="293" name="Google Shape;293;p47"/>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4" name="Google Shape;294;p47"/>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5" name="Google Shape;295;p47"/>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96" name="Google Shape;296;p47"/>
          <p:cNvGrpSpPr/>
          <p:nvPr/>
        </p:nvGrpSpPr>
        <p:grpSpPr>
          <a:xfrm>
            <a:off x="7162825" y="2732997"/>
            <a:ext cx="457150" cy="457157"/>
            <a:chOff x="4143375" y="39688"/>
            <a:chExt cx="1338263" cy="1339849"/>
          </a:xfrm>
        </p:grpSpPr>
        <p:sp>
          <p:nvSpPr>
            <p:cNvPr id="297" name="Google Shape;297;p47"/>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8" name="Google Shape;298;p47"/>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99" name="Google Shape;299;p47"/>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300" name="Google Shape;300;p47"/>
          <p:cNvSpPr/>
          <p:nvPr/>
        </p:nvSpPr>
        <p:spPr>
          <a:xfrm>
            <a:off x="6111900" y="33231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b="1">
                <a:solidFill>
                  <a:srgbClr val="373636"/>
                </a:solidFill>
              </a:rPr>
              <a:t>Capteren van input adhv Mural</a:t>
            </a:r>
            <a:endParaRPr/>
          </a:p>
        </p:txBody>
      </p:sp>
      <p:sp>
        <p:nvSpPr>
          <p:cNvPr id="301" name="Google Shape;301;p47"/>
          <p:cNvSpPr/>
          <p:nvPr/>
        </p:nvSpPr>
        <p:spPr>
          <a:xfrm>
            <a:off x="4328150" y="2732975"/>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5"/>
          <p:cNvSpPr txBox="1"/>
          <p:nvPr/>
        </p:nvSpPr>
        <p:spPr>
          <a:xfrm>
            <a:off x="653825" y="290650"/>
            <a:ext cx="82605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Eerste versie van het model</a:t>
            </a:r>
            <a:endParaRPr/>
          </a:p>
        </p:txBody>
      </p:sp>
      <p:pic>
        <p:nvPicPr>
          <p:cNvPr id="599" name="Google Shape;599;p65"/>
          <p:cNvPicPr preferRelativeResize="0"/>
          <p:nvPr/>
        </p:nvPicPr>
        <p:blipFill>
          <a:blip r:embed="rId3">
            <a:alphaModFix/>
          </a:blip>
          <a:stretch>
            <a:fillRect/>
          </a:stretch>
        </p:blipFill>
        <p:spPr>
          <a:xfrm>
            <a:off x="1397625" y="900125"/>
            <a:ext cx="6772890" cy="3809750"/>
          </a:xfrm>
          <a:prstGeom prst="rect">
            <a:avLst/>
          </a:prstGeom>
          <a:noFill/>
          <a:ln>
            <a:noFill/>
          </a:ln>
        </p:spPr>
      </p:pic>
      <p:sp>
        <p:nvSpPr>
          <p:cNvPr id="600" name="Google Shape;600;p65"/>
          <p:cNvSpPr/>
          <p:nvPr/>
        </p:nvSpPr>
        <p:spPr>
          <a:xfrm>
            <a:off x="2545850" y="1620750"/>
            <a:ext cx="5624700" cy="3089100"/>
          </a:xfrm>
          <a:prstGeom prst="rect">
            <a:avLst/>
          </a:prstGeom>
          <a:solidFill>
            <a:srgbClr val="F63F3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5"/>
          <p:cNvSpPr txBox="1"/>
          <p:nvPr/>
        </p:nvSpPr>
        <p:spPr>
          <a:xfrm>
            <a:off x="4381225" y="4094275"/>
            <a:ext cx="378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Proxima Nova"/>
                <a:ea typeface="Proxima Nova"/>
                <a:cs typeface="Proxima Nova"/>
                <a:sym typeface="Proxima Nova"/>
              </a:rPr>
              <a:t>Focus van deze werkgroep: Netwerkelementen en kenmerken</a:t>
            </a:r>
            <a:endParaRPr b="1">
              <a:solidFill>
                <a:srgbClr val="FF0000"/>
              </a:solidFill>
              <a:latin typeface="Proxima Nova"/>
              <a:ea typeface="Proxima Nova"/>
              <a:cs typeface="Proxima Nova"/>
              <a:sym typeface="Proxima Nova"/>
            </a:endParaRPr>
          </a:p>
        </p:txBody>
      </p:sp>
      <p:sp>
        <p:nvSpPr>
          <p:cNvPr id="602" name="Google Shape;602;p65"/>
          <p:cNvSpPr/>
          <p:nvPr/>
        </p:nvSpPr>
        <p:spPr>
          <a:xfrm>
            <a:off x="1139700" y="1635550"/>
            <a:ext cx="1421100" cy="3074400"/>
          </a:xfrm>
          <a:prstGeom prst="rect">
            <a:avLst/>
          </a:prstGeom>
          <a:solidFill>
            <a:srgbClr val="5CC6FF">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5"/>
          <p:cNvSpPr txBox="1"/>
          <p:nvPr/>
        </p:nvSpPr>
        <p:spPr>
          <a:xfrm>
            <a:off x="1085025" y="4094275"/>
            <a:ext cx="147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4A86E8"/>
                </a:solidFill>
                <a:latin typeface="Proxima Nova"/>
                <a:ea typeface="Proxima Nova"/>
                <a:cs typeface="Proxima Nova"/>
                <a:sym typeface="Proxima Nova"/>
              </a:rPr>
              <a:t>Focus volgende werkgroep</a:t>
            </a:r>
            <a:endParaRPr b="1">
              <a:solidFill>
                <a:srgbClr val="4A86E8"/>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animEffect transition="in" filter="fade">
                                      <p:cBhvr>
                                        <p:cTn id="7" dur="1000"/>
                                        <p:tgtEl>
                                          <p:spTgt spid="601"/>
                                        </p:tgtEl>
                                      </p:cBhvr>
                                    </p:animEffect>
                                  </p:childTnLst>
                                </p:cTn>
                              </p:par>
                              <p:par>
                                <p:cTn id="8" presetID="10" presetClass="entr" presetSubtype="0" fill="hold"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fade">
                                      <p:cBhvr>
                                        <p:cTn id="10" dur="1000"/>
                                        <p:tgtEl>
                                          <p:spTgt spid="6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2"/>
                                        </p:tgtEl>
                                        <p:attrNameLst>
                                          <p:attrName>style.visibility</p:attrName>
                                        </p:attrNameLst>
                                      </p:cBhvr>
                                      <p:to>
                                        <p:strVal val="visible"/>
                                      </p:to>
                                    </p:set>
                                    <p:animEffect transition="in" filter="fade">
                                      <p:cBhvr>
                                        <p:cTn id="15" dur="1000"/>
                                        <p:tgtEl>
                                          <p:spTgt spid="602"/>
                                        </p:tgtEl>
                                      </p:cBhvr>
                                    </p:animEffect>
                                  </p:childTnLst>
                                </p:cTn>
                              </p:par>
                              <p:par>
                                <p:cTn id="16" presetID="10" presetClass="entr" presetSubtype="0" fill="hold" nodeType="withEffect">
                                  <p:stCondLst>
                                    <p:cond delay="0"/>
                                  </p:stCondLst>
                                  <p:childTnLst>
                                    <p:set>
                                      <p:cBhvr>
                                        <p:cTn id="17" dur="1" fill="hold">
                                          <p:stCondLst>
                                            <p:cond delay="0"/>
                                          </p:stCondLst>
                                        </p:cTn>
                                        <p:tgtEl>
                                          <p:spTgt spid="603"/>
                                        </p:tgtEl>
                                        <p:attrNameLst>
                                          <p:attrName>style.visibility</p:attrName>
                                        </p:attrNameLst>
                                      </p:cBhvr>
                                      <p:to>
                                        <p:strVal val="visible"/>
                                      </p:to>
                                    </p:set>
                                    <p:animEffect transition="in" filter="fade">
                                      <p:cBhvr>
                                        <p:cTn id="18" dur="10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66"/>
          <p:cNvPicPr preferRelativeResize="0"/>
          <p:nvPr/>
        </p:nvPicPr>
        <p:blipFill rotWithShape="1">
          <a:blip r:embed="rId3">
            <a:alphaModFix/>
          </a:blip>
          <a:srcRect l="3106" t="10420" r="3040" b="3668"/>
          <a:stretch/>
        </p:blipFill>
        <p:spPr>
          <a:xfrm>
            <a:off x="3892538" y="1158400"/>
            <a:ext cx="4966112" cy="2123700"/>
          </a:xfrm>
          <a:prstGeom prst="rect">
            <a:avLst/>
          </a:prstGeom>
          <a:noFill/>
          <a:ln>
            <a:noFill/>
          </a:ln>
        </p:spPr>
      </p:pic>
      <p:sp>
        <p:nvSpPr>
          <p:cNvPr id="609" name="Google Shape;609;p66"/>
          <p:cNvSpPr txBox="1">
            <a:spLocks noGrp="1"/>
          </p:cNvSpPr>
          <p:nvPr>
            <p:ph type="title"/>
          </p:nvPr>
        </p:nvSpPr>
        <p:spPr>
          <a:xfrm>
            <a:off x="457800" y="262200"/>
            <a:ext cx="8504400" cy="8370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GB" sz="3200" b="1">
                <a:solidFill>
                  <a:srgbClr val="000000"/>
                </a:solidFill>
                <a:latin typeface="Arial"/>
                <a:ea typeface="Arial"/>
                <a:cs typeface="Arial"/>
                <a:sym typeface="Arial"/>
              </a:rPr>
              <a:t>Aanpassing 1: Fiets &amp; transportnetwerk</a:t>
            </a:r>
            <a:endParaRPr sz="3200" b="1">
              <a:solidFill>
                <a:srgbClr val="000000"/>
              </a:solidFill>
              <a:latin typeface="Arial"/>
              <a:ea typeface="Arial"/>
              <a:cs typeface="Arial"/>
              <a:sym typeface="Arial"/>
            </a:endParaRPr>
          </a:p>
        </p:txBody>
      </p:sp>
      <p:sp>
        <p:nvSpPr>
          <p:cNvPr id="610" name="Google Shape;610;p66"/>
          <p:cNvSpPr txBox="1"/>
          <p:nvPr/>
        </p:nvSpPr>
        <p:spPr>
          <a:xfrm>
            <a:off x="651275" y="1236750"/>
            <a:ext cx="3241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INSPIRE Transportnetwerk stelt dat er verschillende netwerken zijn op basis van het medium (weg, lucht &amp; water).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In dit model omschrijven we het fietsnetwerk als een netwerk bekeken vanuit het </a:t>
            </a:r>
            <a:r>
              <a:rPr lang="en-GB" b="1">
                <a:latin typeface="Proxima Nova"/>
                <a:ea typeface="Proxima Nova"/>
                <a:cs typeface="Proxima Nova"/>
                <a:sym typeface="Proxima Nova"/>
              </a:rPr>
              <a:t>standpunt van de fietser</a:t>
            </a:r>
            <a:r>
              <a:rPr lang="en-GB">
                <a:latin typeface="Proxima Nova"/>
                <a:ea typeface="Proxima Nova"/>
                <a:cs typeface="Proxima Nova"/>
                <a:sym typeface="Proxima Nova"/>
              </a:rPr>
              <a:t> (ongeacht het medium) of uit welke bron het netwerkelement komt.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Dit stelt ons in staat om zoveel mogelijk netwerkelementen te gaan </a:t>
            </a:r>
            <a:r>
              <a:rPr lang="en-GB" b="1">
                <a:latin typeface="Proxima Nova"/>
                <a:ea typeface="Proxima Nova"/>
                <a:cs typeface="Proxima Nova"/>
                <a:sym typeface="Proxima Nova"/>
              </a:rPr>
              <a:t>hergebruiken</a:t>
            </a:r>
            <a:r>
              <a:rPr lang="en-GB">
                <a:latin typeface="Proxima Nova"/>
                <a:ea typeface="Proxima Nova"/>
                <a:cs typeface="Proxima Nova"/>
                <a:sym typeface="Proxima Nova"/>
              </a:rPr>
              <a:t>.</a:t>
            </a:r>
            <a:endParaRPr>
              <a:latin typeface="Proxima Nova"/>
              <a:ea typeface="Proxima Nova"/>
              <a:cs typeface="Proxima Nova"/>
              <a:sym typeface="Proxima Nova"/>
            </a:endParaRPr>
          </a:p>
        </p:txBody>
      </p:sp>
      <p:cxnSp>
        <p:nvCxnSpPr>
          <p:cNvPr id="611" name="Google Shape;611;p66"/>
          <p:cNvCxnSpPr/>
          <p:nvPr/>
        </p:nvCxnSpPr>
        <p:spPr>
          <a:xfrm>
            <a:off x="6667320" y="4272472"/>
            <a:ext cx="229200" cy="216600"/>
          </a:xfrm>
          <a:prstGeom prst="straightConnector1">
            <a:avLst/>
          </a:prstGeom>
          <a:noFill/>
          <a:ln w="76200" cap="flat" cmpd="sng">
            <a:solidFill>
              <a:srgbClr val="FF9900"/>
            </a:solidFill>
            <a:prstDash val="solid"/>
            <a:round/>
            <a:headEnd type="none" w="med" len="med"/>
            <a:tailEnd type="none" w="med" len="med"/>
          </a:ln>
        </p:spPr>
      </p:cxnSp>
      <p:cxnSp>
        <p:nvCxnSpPr>
          <p:cNvPr id="612" name="Google Shape;612;p66"/>
          <p:cNvCxnSpPr/>
          <p:nvPr/>
        </p:nvCxnSpPr>
        <p:spPr>
          <a:xfrm>
            <a:off x="7129721" y="3660170"/>
            <a:ext cx="505200" cy="461100"/>
          </a:xfrm>
          <a:prstGeom prst="straightConnector1">
            <a:avLst/>
          </a:prstGeom>
          <a:noFill/>
          <a:ln w="76200" cap="flat" cmpd="sng">
            <a:solidFill>
              <a:srgbClr val="FF9900"/>
            </a:solidFill>
            <a:prstDash val="solid"/>
            <a:round/>
            <a:headEnd type="none" w="med" len="med"/>
            <a:tailEnd type="none" w="med" len="med"/>
          </a:ln>
        </p:spPr>
      </p:cxnSp>
      <p:cxnSp>
        <p:nvCxnSpPr>
          <p:cNvPr id="613" name="Google Shape;613;p66"/>
          <p:cNvCxnSpPr/>
          <p:nvPr/>
        </p:nvCxnSpPr>
        <p:spPr>
          <a:xfrm rot="10800000" flipH="1">
            <a:off x="6896390" y="4255805"/>
            <a:ext cx="493200" cy="249900"/>
          </a:xfrm>
          <a:prstGeom prst="straightConnector1">
            <a:avLst/>
          </a:prstGeom>
          <a:noFill/>
          <a:ln w="76200" cap="flat" cmpd="sng">
            <a:solidFill>
              <a:srgbClr val="38761D"/>
            </a:solidFill>
            <a:prstDash val="solid"/>
            <a:round/>
            <a:headEnd type="none" w="med" len="med"/>
            <a:tailEnd type="none" w="med" len="med"/>
          </a:ln>
        </p:spPr>
      </p:cxnSp>
      <p:cxnSp>
        <p:nvCxnSpPr>
          <p:cNvPr id="614" name="Google Shape;614;p66"/>
          <p:cNvCxnSpPr/>
          <p:nvPr/>
        </p:nvCxnSpPr>
        <p:spPr>
          <a:xfrm>
            <a:off x="5580150" y="3123100"/>
            <a:ext cx="2649600" cy="172500"/>
          </a:xfrm>
          <a:prstGeom prst="straightConnector1">
            <a:avLst/>
          </a:prstGeom>
          <a:noFill/>
          <a:ln w="9525" cap="flat" cmpd="sng">
            <a:solidFill>
              <a:srgbClr val="FF0000"/>
            </a:solidFill>
            <a:prstDash val="solid"/>
            <a:round/>
            <a:headEnd type="none" w="med" len="med"/>
            <a:tailEnd type="triangle" w="med" len="med"/>
          </a:ln>
        </p:spPr>
      </p:cxnSp>
      <p:cxnSp>
        <p:nvCxnSpPr>
          <p:cNvPr id="615" name="Google Shape;615;p66"/>
          <p:cNvCxnSpPr>
            <a:endCxn id="616" idx="3"/>
          </p:cNvCxnSpPr>
          <p:nvPr/>
        </p:nvCxnSpPr>
        <p:spPr>
          <a:xfrm>
            <a:off x="5580200" y="3123200"/>
            <a:ext cx="1412400" cy="917100"/>
          </a:xfrm>
          <a:prstGeom prst="straightConnector1">
            <a:avLst/>
          </a:prstGeom>
          <a:noFill/>
          <a:ln w="9525" cap="flat" cmpd="sng">
            <a:solidFill>
              <a:srgbClr val="FF0000"/>
            </a:solidFill>
            <a:prstDash val="solid"/>
            <a:round/>
            <a:headEnd type="none" w="med" len="med"/>
            <a:tailEnd type="triangle" w="med" len="med"/>
          </a:ln>
        </p:spPr>
      </p:cxnSp>
      <p:cxnSp>
        <p:nvCxnSpPr>
          <p:cNvPr id="617" name="Google Shape;617;p66"/>
          <p:cNvCxnSpPr/>
          <p:nvPr/>
        </p:nvCxnSpPr>
        <p:spPr>
          <a:xfrm rot="10800000" flipH="1">
            <a:off x="7389663" y="4005912"/>
            <a:ext cx="493200" cy="249900"/>
          </a:xfrm>
          <a:prstGeom prst="straightConnector1">
            <a:avLst/>
          </a:prstGeom>
          <a:noFill/>
          <a:ln w="76200" cap="flat" cmpd="sng">
            <a:solidFill>
              <a:srgbClr val="38761D"/>
            </a:solidFill>
            <a:prstDash val="solid"/>
            <a:round/>
            <a:headEnd type="none" w="med" len="med"/>
            <a:tailEnd type="none" w="med" len="med"/>
          </a:ln>
        </p:spPr>
      </p:cxnSp>
      <p:cxnSp>
        <p:nvCxnSpPr>
          <p:cNvPr id="618" name="Google Shape;618;p66"/>
          <p:cNvCxnSpPr/>
          <p:nvPr/>
        </p:nvCxnSpPr>
        <p:spPr>
          <a:xfrm rot="10800000" flipH="1">
            <a:off x="8100688" y="3257525"/>
            <a:ext cx="501600" cy="273300"/>
          </a:xfrm>
          <a:prstGeom prst="straightConnector1">
            <a:avLst/>
          </a:prstGeom>
          <a:noFill/>
          <a:ln w="76200" cap="flat" cmpd="sng">
            <a:solidFill>
              <a:srgbClr val="71C2FF"/>
            </a:solidFill>
            <a:prstDash val="solid"/>
            <a:round/>
            <a:headEnd type="none" w="med" len="med"/>
            <a:tailEnd type="none" w="med" len="med"/>
          </a:ln>
        </p:spPr>
      </p:cxnSp>
      <p:cxnSp>
        <p:nvCxnSpPr>
          <p:cNvPr id="619" name="Google Shape;619;p66"/>
          <p:cNvCxnSpPr/>
          <p:nvPr/>
        </p:nvCxnSpPr>
        <p:spPr>
          <a:xfrm rot="10800000" flipH="1">
            <a:off x="6403118" y="4505697"/>
            <a:ext cx="493200" cy="249900"/>
          </a:xfrm>
          <a:prstGeom prst="straightConnector1">
            <a:avLst/>
          </a:prstGeom>
          <a:noFill/>
          <a:ln w="76200" cap="flat" cmpd="sng">
            <a:solidFill>
              <a:srgbClr val="38761D"/>
            </a:solidFill>
            <a:prstDash val="solid"/>
            <a:round/>
            <a:headEnd type="none" w="med" len="med"/>
            <a:tailEnd type="none" w="med" len="med"/>
          </a:ln>
        </p:spPr>
      </p:cxnSp>
      <p:cxnSp>
        <p:nvCxnSpPr>
          <p:cNvPr id="620" name="Google Shape;620;p66"/>
          <p:cNvCxnSpPr/>
          <p:nvPr/>
        </p:nvCxnSpPr>
        <p:spPr>
          <a:xfrm rot="10800000" flipH="1">
            <a:off x="6739868" y="3940554"/>
            <a:ext cx="668100" cy="389100"/>
          </a:xfrm>
          <a:prstGeom prst="straightConnector1">
            <a:avLst/>
          </a:prstGeom>
          <a:noFill/>
          <a:ln w="76200" cap="flat" cmpd="sng">
            <a:solidFill>
              <a:srgbClr val="FF9900"/>
            </a:solidFill>
            <a:prstDash val="solid"/>
            <a:round/>
            <a:headEnd type="none" w="med" len="med"/>
            <a:tailEnd type="none" w="med" len="med"/>
          </a:ln>
        </p:spPr>
      </p:cxnSp>
      <p:cxnSp>
        <p:nvCxnSpPr>
          <p:cNvPr id="621" name="Google Shape;621;p66"/>
          <p:cNvCxnSpPr/>
          <p:nvPr/>
        </p:nvCxnSpPr>
        <p:spPr>
          <a:xfrm rot="10800000" flipH="1">
            <a:off x="7432471" y="3528448"/>
            <a:ext cx="668100" cy="389100"/>
          </a:xfrm>
          <a:prstGeom prst="straightConnector1">
            <a:avLst/>
          </a:prstGeom>
          <a:noFill/>
          <a:ln w="76200" cap="flat" cmpd="sng">
            <a:solidFill>
              <a:srgbClr val="FF9900"/>
            </a:solidFill>
            <a:prstDash val="solid"/>
            <a:round/>
            <a:headEnd type="none" w="med" len="med"/>
            <a:tailEnd type="none" w="med" len="med"/>
          </a:ln>
        </p:spPr>
      </p:cxnSp>
      <p:cxnSp>
        <p:nvCxnSpPr>
          <p:cNvPr id="622" name="Google Shape;622;p66"/>
          <p:cNvCxnSpPr/>
          <p:nvPr/>
        </p:nvCxnSpPr>
        <p:spPr>
          <a:xfrm rot="10800000" flipH="1">
            <a:off x="7882936" y="3756020"/>
            <a:ext cx="493200" cy="249900"/>
          </a:xfrm>
          <a:prstGeom prst="straightConnector1">
            <a:avLst/>
          </a:prstGeom>
          <a:noFill/>
          <a:ln w="76200" cap="flat" cmpd="sng">
            <a:solidFill>
              <a:srgbClr val="38761D"/>
            </a:solidFill>
            <a:prstDash val="solid"/>
            <a:round/>
            <a:headEnd type="none" w="med" len="med"/>
            <a:tailEnd type="none" w="med" len="med"/>
          </a:ln>
        </p:spPr>
      </p:cxnSp>
      <p:sp>
        <p:nvSpPr>
          <p:cNvPr id="623" name="Google Shape;623;p66"/>
          <p:cNvSpPr txBox="1"/>
          <p:nvPr/>
        </p:nvSpPr>
        <p:spPr>
          <a:xfrm>
            <a:off x="7772051" y="4150400"/>
            <a:ext cx="11088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800" b="1">
                <a:solidFill>
                  <a:srgbClr val="6AA84F"/>
                </a:solidFill>
                <a:latin typeface="Proxima Nova"/>
                <a:ea typeface="Proxima Nova"/>
                <a:cs typeface="Proxima Nova"/>
                <a:sym typeface="Proxima Nova"/>
              </a:rPr>
              <a:t>Wegenregister</a:t>
            </a:r>
            <a:endParaRPr sz="800" b="1">
              <a:solidFill>
                <a:srgbClr val="71C2FF"/>
              </a:solidFill>
              <a:latin typeface="Proxima Nova"/>
              <a:ea typeface="Proxima Nova"/>
              <a:cs typeface="Proxima Nova"/>
              <a:sym typeface="Proxima Nova"/>
            </a:endParaRPr>
          </a:p>
        </p:txBody>
      </p:sp>
      <p:cxnSp>
        <p:nvCxnSpPr>
          <p:cNvPr id="624" name="Google Shape;624;p66"/>
          <p:cNvCxnSpPr/>
          <p:nvPr/>
        </p:nvCxnSpPr>
        <p:spPr>
          <a:xfrm>
            <a:off x="5565350" y="3115700"/>
            <a:ext cx="2397900" cy="747600"/>
          </a:xfrm>
          <a:prstGeom prst="straightConnector1">
            <a:avLst/>
          </a:prstGeom>
          <a:noFill/>
          <a:ln w="9525" cap="flat" cmpd="sng">
            <a:solidFill>
              <a:srgbClr val="FF0000"/>
            </a:solidFill>
            <a:prstDash val="solid"/>
            <a:round/>
            <a:headEnd type="none" w="med" len="med"/>
            <a:tailEnd type="triangle" w="med" len="med"/>
          </a:ln>
        </p:spPr>
      </p:cxnSp>
      <p:sp>
        <p:nvSpPr>
          <p:cNvPr id="625" name="Google Shape;625;p66"/>
          <p:cNvSpPr txBox="1"/>
          <p:nvPr/>
        </p:nvSpPr>
        <p:spPr>
          <a:xfrm>
            <a:off x="8436957" y="3307025"/>
            <a:ext cx="707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800" b="1">
                <a:solidFill>
                  <a:srgbClr val="71C2FF"/>
                </a:solidFill>
                <a:latin typeface="Proxima Nova"/>
                <a:ea typeface="Proxima Nova"/>
                <a:cs typeface="Proxima Nova"/>
                <a:sym typeface="Proxima Nova"/>
              </a:rPr>
              <a:t>Ferrie (overzet)</a:t>
            </a:r>
            <a:endParaRPr sz="800" b="1">
              <a:solidFill>
                <a:srgbClr val="71C2FF"/>
              </a:solidFill>
              <a:latin typeface="Proxima Nova"/>
              <a:ea typeface="Proxima Nova"/>
              <a:cs typeface="Proxima Nova"/>
              <a:sym typeface="Proxima Nova"/>
            </a:endParaRPr>
          </a:p>
        </p:txBody>
      </p:sp>
      <p:sp>
        <p:nvSpPr>
          <p:cNvPr id="616" name="Google Shape;616;p66"/>
          <p:cNvSpPr txBox="1"/>
          <p:nvPr/>
        </p:nvSpPr>
        <p:spPr>
          <a:xfrm>
            <a:off x="6121400" y="3824750"/>
            <a:ext cx="87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solidFill>
                  <a:srgbClr val="FF9900"/>
                </a:solidFill>
                <a:latin typeface="Proxima Nova"/>
                <a:ea typeface="Proxima Nova"/>
                <a:cs typeface="Proxima Nova"/>
                <a:sym typeface="Proxima Nova"/>
              </a:rPr>
              <a:t>Additionele fietspaden</a:t>
            </a:r>
            <a:endParaRPr sz="800" b="1">
              <a:solidFill>
                <a:srgbClr val="FF99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cxnSp>
        <p:nvCxnSpPr>
          <p:cNvPr id="630" name="Google Shape;630;p67"/>
          <p:cNvCxnSpPr/>
          <p:nvPr/>
        </p:nvCxnSpPr>
        <p:spPr>
          <a:xfrm>
            <a:off x="838200" y="3993175"/>
            <a:ext cx="3733800" cy="0"/>
          </a:xfrm>
          <a:prstGeom prst="straightConnector1">
            <a:avLst/>
          </a:prstGeom>
          <a:noFill/>
          <a:ln w="19050" cap="flat" cmpd="sng">
            <a:solidFill>
              <a:srgbClr val="4A00FF"/>
            </a:solidFill>
            <a:prstDash val="solid"/>
            <a:round/>
            <a:headEnd type="none" w="med" len="med"/>
            <a:tailEnd type="none" w="med" len="med"/>
          </a:ln>
        </p:spPr>
      </p:cxnSp>
      <p:sp>
        <p:nvSpPr>
          <p:cNvPr id="631" name="Google Shape;631;p67"/>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3200" b="1">
                <a:solidFill>
                  <a:srgbClr val="000000"/>
                </a:solidFill>
                <a:latin typeface="Arial"/>
                <a:ea typeface="Arial"/>
                <a:cs typeface="Arial"/>
                <a:sym typeface="Arial"/>
              </a:rPr>
              <a:t>Aanpassing</a:t>
            </a:r>
            <a:r>
              <a:rPr lang="en-GB"/>
              <a:t> </a:t>
            </a:r>
            <a:r>
              <a:rPr lang="en-GB" sz="3200" b="1">
                <a:solidFill>
                  <a:srgbClr val="000000"/>
                </a:solidFill>
                <a:latin typeface="Arial"/>
                <a:ea typeface="Arial"/>
                <a:cs typeface="Arial"/>
                <a:sym typeface="Arial"/>
              </a:rPr>
              <a:t>2: Netwerkelementen</a:t>
            </a:r>
            <a:endParaRPr sz="3200" b="1">
              <a:solidFill>
                <a:srgbClr val="000000"/>
              </a:solidFill>
              <a:latin typeface="Arial"/>
              <a:ea typeface="Arial"/>
              <a:cs typeface="Arial"/>
              <a:sym typeface="Arial"/>
            </a:endParaRPr>
          </a:p>
        </p:txBody>
      </p:sp>
      <p:pic>
        <p:nvPicPr>
          <p:cNvPr id="632" name="Google Shape;632;p67"/>
          <p:cNvPicPr preferRelativeResize="0"/>
          <p:nvPr/>
        </p:nvPicPr>
        <p:blipFill rotWithShape="1">
          <a:blip r:embed="rId3">
            <a:alphaModFix/>
          </a:blip>
          <a:srcRect l="15427" t="19108" r="43488" b="13677"/>
          <a:stretch/>
        </p:blipFill>
        <p:spPr>
          <a:xfrm>
            <a:off x="5150900" y="1149275"/>
            <a:ext cx="3737375" cy="3439175"/>
          </a:xfrm>
          <a:prstGeom prst="rect">
            <a:avLst/>
          </a:prstGeom>
          <a:noFill/>
          <a:ln>
            <a:noFill/>
          </a:ln>
        </p:spPr>
      </p:pic>
      <p:sp>
        <p:nvSpPr>
          <p:cNvPr id="633" name="Google Shape;633;p67"/>
          <p:cNvSpPr txBox="1"/>
          <p:nvPr/>
        </p:nvSpPr>
        <p:spPr>
          <a:xfrm>
            <a:off x="791875" y="1250725"/>
            <a:ext cx="42924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We definiëren een aantal netwerkelementen:</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solidFill>
                  <a:srgbClr val="00FFC7"/>
                </a:solidFill>
                <a:latin typeface="Proxima Nova"/>
                <a:ea typeface="Proxima Nova"/>
                <a:cs typeface="Proxima Nova"/>
                <a:sym typeface="Proxima Nova"/>
              </a:rPr>
              <a:t>Fietsknopen</a:t>
            </a:r>
            <a:r>
              <a:rPr lang="en-GB">
                <a:latin typeface="Proxima Nova"/>
                <a:ea typeface="Proxima Nova"/>
                <a:cs typeface="Proxima Nova"/>
                <a:sym typeface="Proxima Nova"/>
              </a:rPr>
              <a:t>: Dit zijn start- of eindpunten van een bepaald segment of route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solidFill>
                  <a:srgbClr val="4A00FF"/>
                </a:solidFill>
                <a:latin typeface="Proxima Nova"/>
                <a:ea typeface="Proxima Nova"/>
                <a:cs typeface="Proxima Nova"/>
                <a:sym typeface="Proxima Nova"/>
              </a:rPr>
              <a:t>Fietssegmenten</a:t>
            </a:r>
            <a:r>
              <a:rPr lang="en-GB">
                <a:latin typeface="Proxima Nova"/>
                <a:ea typeface="Proxima Nova"/>
                <a:cs typeface="Proxima Nova"/>
                <a:sym typeface="Proxima Nova"/>
              </a:rPr>
              <a:t>: ‘Lineair’ object (connectie) tussen een start en eindpunt</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solidFill>
                  <a:srgbClr val="FF9900"/>
                </a:solidFill>
                <a:latin typeface="Proxima Nova"/>
                <a:ea typeface="Proxima Nova"/>
                <a:cs typeface="Proxima Nova"/>
                <a:sym typeface="Proxima Nova"/>
              </a:rPr>
              <a:t>Fietsroute</a:t>
            </a:r>
            <a:r>
              <a:rPr lang="en-GB">
                <a:latin typeface="Proxima Nova"/>
                <a:ea typeface="Proxima Nova"/>
                <a:cs typeface="Proxima Nova"/>
                <a:sym typeface="Proxima Nova"/>
              </a:rPr>
              <a:t>: ‘Lineair’ object dat bestaat uit een geordende collectie van segmenten</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b="1">
                <a:latin typeface="Proxima Nova"/>
                <a:ea typeface="Proxima Nova"/>
                <a:cs typeface="Proxima Nova"/>
                <a:sym typeface="Proxima Nova"/>
              </a:rPr>
              <a:t>Fietsweg</a:t>
            </a:r>
            <a:r>
              <a:rPr lang="en-GB">
                <a:latin typeface="Proxima Nova"/>
                <a:ea typeface="Proxima Nova"/>
                <a:cs typeface="Proxima Nova"/>
                <a:sym typeface="Proxima Nova"/>
              </a:rPr>
              <a:t>: Collectie van segmenten en/of routes met een bepaalde significantie binnen het netwerk</a:t>
            </a:r>
            <a:endParaRPr>
              <a:latin typeface="Proxima Nova"/>
              <a:ea typeface="Proxima Nova"/>
              <a:cs typeface="Proxima Nova"/>
              <a:sym typeface="Proxima Nova"/>
            </a:endParaRPr>
          </a:p>
        </p:txBody>
      </p:sp>
      <p:sp>
        <p:nvSpPr>
          <p:cNvPr id="634" name="Google Shape;634;p67"/>
          <p:cNvSpPr/>
          <p:nvPr/>
        </p:nvSpPr>
        <p:spPr>
          <a:xfrm>
            <a:off x="777075" y="3930325"/>
            <a:ext cx="125700" cy="12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7"/>
          <p:cNvSpPr/>
          <p:nvPr/>
        </p:nvSpPr>
        <p:spPr>
          <a:xfrm>
            <a:off x="2091375" y="3930325"/>
            <a:ext cx="125700" cy="12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3405675" y="3930325"/>
            <a:ext cx="125700" cy="12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7"/>
          <p:cNvSpPr/>
          <p:nvPr/>
        </p:nvSpPr>
        <p:spPr>
          <a:xfrm>
            <a:off x="4509150" y="3930325"/>
            <a:ext cx="125700" cy="12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7"/>
          <p:cNvSpPr txBox="1"/>
          <p:nvPr/>
        </p:nvSpPr>
        <p:spPr>
          <a:xfrm>
            <a:off x="654975" y="3535150"/>
            <a:ext cx="36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00FFC7"/>
                </a:solidFill>
                <a:latin typeface="Proxima Nova"/>
                <a:ea typeface="Proxima Nova"/>
                <a:cs typeface="Proxima Nova"/>
                <a:sym typeface="Proxima Nova"/>
              </a:rPr>
              <a:t>A</a:t>
            </a:r>
            <a:endParaRPr b="1">
              <a:solidFill>
                <a:srgbClr val="00FFC7"/>
              </a:solidFill>
              <a:latin typeface="Proxima Nova"/>
              <a:ea typeface="Proxima Nova"/>
              <a:cs typeface="Proxima Nova"/>
              <a:sym typeface="Proxima Nova"/>
            </a:endParaRPr>
          </a:p>
        </p:txBody>
      </p:sp>
      <p:sp>
        <p:nvSpPr>
          <p:cNvPr id="639" name="Google Shape;639;p67"/>
          <p:cNvSpPr txBox="1"/>
          <p:nvPr/>
        </p:nvSpPr>
        <p:spPr>
          <a:xfrm>
            <a:off x="1969275" y="3535150"/>
            <a:ext cx="36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00FFC7"/>
                </a:solidFill>
                <a:latin typeface="Proxima Nova"/>
                <a:ea typeface="Proxima Nova"/>
                <a:cs typeface="Proxima Nova"/>
                <a:sym typeface="Proxima Nova"/>
              </a:rPr>
              <a:t>B</a:t>
            </a:r>
            <a:endParaRPr b="1">
              <a:solidFill>
                <a:srgbClr val="00FFC7"/>
              </a:solidFill>
              <a:latin typeface="Proxima Nova"/>
              <a:ea typeface="Proxima Nova"/>
              <a:cs typeface="Proxima Nova"/>
              <a:sym typeface="Proxima Nova"/>
            </a:endParaRPr>
          </a:p>
        </p:txBody>
      </p:sp>
      <p:sp>
        <p:nvSpPr>
          <p:cNvPr id="640" name="Google Shape;640;p67"/>
          <p:cNvSpPr txBox="1"/>
          <p:nvPr/>
        </p:nvSpPr>
        <p:spPr>
          <a:xfrm>
            <a:off x="3283575" y="3535150"/>
            <a:ext cx="36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00FFC7"/>
                </a:solidFill>
                <a:latin typeface="Proxima Nova"/>
                <a:ea typeface="Proxima Nova"/>
                <a:cs typeface="Proxima Nova"/>
                <a:sym typeface="Proxima Nova"/>
              </a:rPr>
              <a:t>C</a:t>
            </a:r>
            <a:endParaRPr b="1">
              <a:solidFill>
                <a:srgbClr val="00FFC7"/>
              </a:solidFill>
              <a:latin typeface="Proxima Nova"/>
              <a:ea typeface="Proxima Nova"/>
              <a:cs typeface="Proxima Nova"/>
              <a:sym typeface="Proxima Nova"/>
            </a:endParaRPr>
          </a:p>
        </p:txBody>
      </p:sp>
      <p:sp>
        <p:nvSpPr>
          <p:cNvPr id="641" name="Google Shape;641;p67"/>
          <p:cNvSpPr txBox="1"/>
          <p:nvPr/>
        </p:nvSpPr>
        <p:spPr>
          <a:xfrm>
            <a:off x="4387050" y="3503725"/>
            <a:ext cx="36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00FFC7"/>
                </a:solidFill>
                <a:latin typeface="Proxima Nova"/>
                <a:ea typeface="Proxima Nova"/>
                <a:cs typeface="Proxima Nova"/>
                <a:sym typeface="Proxima Nova"/>
              </a:rPr>
              <a:t>D</a:t>
            </a:r>
            <a:endParaRPr b="1">
              <a:solidFill>
                <a:srgbClr val="00FFC7"/>
              </a:solidFill>
              <a:latin typeface="Proxima Nova"/>
              <a:ea typeface="Proxima Nova"/>
              <a:cs typeface="Proxima Nova"/>
              <a:sym typeface="Proxima Nova"/>
            </a:endParaRPr>
          </a:p>
        </p:txBody>
      </p:sp>
      <p:cxnSp>
        <p:nvCxnSpPr>
          <p:cNvPr id="642" name="Google Shape;642;p67"/>
          <p:cNvCxnSpPr/>
          <p:nvPr/>
        </p:nvCxnSpPr>
        <p:spPr>
          <a:xfrm>
            <a:off x="836275" y="4233750"/>
            <a:ext cx="3737400" cy="0"/>
          </a:xfrm>
          <a:prstGeom prst="straightConnector1">
            <a:avLst/>
          </a:prstGeom>
          <a:noFill/>
          <a:ln w="19050" cap="flat" cmpd="sng">
            <a:solidFill>
              <a:srgbClr val="FF9900"/>
            </a:solidFill>
            <a:prstDash val="solid"/>
            <a:round/>
            <a:headEnd type="none" w="med" len="med"/>
            <a:tailEnd type="triangle" w="med" len="med"/>
          </a:ln>
        </p:spPr>
      </p:cxnSp>
      <p:sp>
        <p:nvSpPr>
          <p:cNvPr id="643" name="Google Shape;643;p67"/>
          <p:cNvSpPr txBox="1"/>
          <p:nvPr/>
        </p:nvSpPr>
        <p:spPr>
          <a:xfrm>
            <a:off x="1924200" y="4474325"/>
            <a:ext cx="387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Zijn deze termen voldoende duidelijk?</a:t>
            </a:r>
            <a:endParaRPr>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8"/>
          <p:cNvSpPr/>
          <p:nvPr/>
        </p:nvSpPr>
        <p:spPr>
          <a:xfrm>
            <a:off x="414425" y="4235600"/>
            <a:ext cx="2212800" cy="74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8"/>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solidFill>
                  <a:srgbClr val="000000"/>
                </a:solidFill>
                <a:latin typeface="Arial"/>
                <a:ea typeface="Arial"/>
                <a:cs typeface="Arial"/>
                <a:sym typeface="Arial"/>
              </a:rPr>
              <a:t>Aanpassing 2: Netwerkelementen</a:t>
            </a:r>
            <a:endParaRPr/>
          </a:p>
        </p:txBody>
      </p:sp>
      <p:pic>
        <p:nvPicPr>
          <p:cNvPr id="650" name="Google Shape;650;p68"/>
          <p:cNvPicPr preferRelativeResize="0"/>
          <p:nvPr/>
        </p:nvPicPr>
        <p:blipFill rotWithShape="1">
          <a:blip r:embed="rId3">
            <a:alphaModFix/>
          </a:blip>
          <a:srcRect l="15427" t="19108" r="43488" b="13677"/>
          <a:stretch/>
        </p:blipFill>
        <p:spPr>
          <a:xfrm>
            <a:off x="5091575" y="1228775"/>
            <a:ext cx="3737375" cy="3439175"/>
          </a:xfrm>
          <a:prstGeom prst="rect">
            <a:avLst/>
          </a:prstGeom>
          <a:noFill/>
          <a:ln>
            <a:noFill/>
          </a:ln>
        </p:spPr>
      </p:pic>
      <p:pic>
        <p:nvPicPr>
          <p:cNvPr id="651" name="Google Shape;651;p68"/>
          <p:cNvPicPr preferRelativeResize="0"/>
          <p:nvPr/>
        </p:nvPicPr>
        <p:blipFill>
          <a:blip r:embed="rId4">
            <a:alphaModFix/>
          </a:blip>
          <a:stretch>
            <a:fillRect/>
          </a:stretch>
        </p:blipFill>
        <p:spPr>
          <a:xfrm>
            <a:off x="669694" y="1892544"/>
            <a:ext cx="4176825" cy="1481350"/>
          </a:xfrm>
          <a:prstGeom prst="rect">
            <a:avLst/>
          </a:prstGeom>
          <a:noFill/>
          <a:ln>
            <a:noFill/>
          </a:ln>
        </p:spPr>
      </p:pic>
      <p:sp>
        <p:nvSpPr>
          <p:cNvPr id="652" name="Google Shape;652;p68"/>
          <p:cNvSpPr txBox="1"/>
          <p:nvPr/>
        </p:nvSpPr>
        <p:spPr>
          <a:xfrm>
            <a:off x="1600500" y="1011300"/>
            <a:ext cx="263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Fietsweg </a:t>
            </a:r>
            <a:r>
              <a:rPr lang="en-GB" sz="1200">
                <a:latin typeface="Proxima Nova"/>
                <a:ea typeface="Proxima Nova"/>
                <a:cs typeface="Proxima Nova"/>
                <a:sym typeface="Proxima Nova"/>
              </a:rPr>
              <a:t>F3 Fietssnelweg (Leuven - Brussel)</a:t>
            </a:r>
            <a:endParaRPr sz="1200">
              <a:latin typeface="Proxima Nova"/>
              <a:ea typeface="Proxima Nova"/>
              <a:cs typeface="Proxima Nova"/>
              <a:sym typeface="Proxima Nova"/>
            </a:endParaRPr>
          </a:p>
        </p:txBody>
      </p:sp>
      <p:cxnSp>
        <p:nvCxnSpPr>
          <p:cNvPr id="653" name="Google Shape;653;p68"/>
          <p:cNvCxnSpPr>
            <a:stCxn id="652" idx="2"/>
          </p:cNvCxnSpPr>
          <p:nvPr/>
        </p:nvCxnSpPr>
        <p:spPr>
          <a:xfrm flipH="1">
            <a:off x="2843550" y="1565400"/>
            <a:ext cx="75900" cy="788700"/>
          </a:xfrm>
          <a:prstGeom prst="straightConnector1">
            <a:avLst/>
          </a:prstGeom>
          <a:noFill/>
          <a:ln w="19050" cap="flat" cmpd="sng">
            <a:solidFill>
              <a:schemeClr val="dk2"/>
            </a:solidFill>
            <a:prstDash val="solid"/>
            <a:round/>
            <a:headEnd type="none" w="med" len="med"/>
            <a:tailEnd type="none" w="med" len="med"/>
          </a:ln>
        </p:spPr>
      </p:cxnSp>
      <p:sp>
        <p:nvSpPr>
          <p:cNvPr id="654" name="Google Shape;654;p68"/>
          <p:cNvSpPr txBox="1"/>
          <p:nvPr/>
        </p:nvSpPr>
        <p:spPr>
          <a:xfrm>
            <a:off x="725025" y="3403975"/>
            <a:ext cx="2727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Proxima Nova"/>
                <a:ea typeface="Proxima Nova"/>
                <a:cs typeface="Proxima Nova"/>
                <a:sym typeface="Proxima Nova"/>
              </a:rPr>
              <a:t>Fietsroute </a:t>
            </a:r>
            <a:r>
              <a:rPr lang="en-GB" sz="1200">
                <a:latin typeface="Proxima Nova"/>
                <a:ea typeface="Proxima Nova"/>
                <a:cs typeface="Proxima Nova"/>
                <a:sym typeface="Proxima Nova"/>
              </a:rPr>
              <a:t>van Everberg naar Zaventem, met </a:t>
            </a:r>
            <a:r>
              <a:rPr lang="en-GB" sz="1200" b="1">
                <a:latin typeface="Proxima Nova"/>
                <a:ea typeface="Proxima Nova"/>
                <a:cs typeface="Proxima Nova"/>
                <a:sym typeface="Proxima Nova"/>
              </a:rPr>
              <a:t>fietssegmenten</a:t>
            </a:r>
            <a:r>
              <a:rPr lang="en-GB" sz="1200">
                <a:latin typeface="Proxima Nova"/>
                <a:ea typeface="Proxima Nova"/>
                <a:cs typeface="Proxima Nova"/>
                <a:sym typeface="Proxima Nova"/>
              </a:rPr>
              <a:t>:</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Everberg - Achter-den-Berg</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Achter-den-Berg  - Kortenberg</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GB" sz="1200">
                <a:latin typeface="Proxima Nova"/>
                <a:ea typeface="Proxima Nova"/>
                <a:cs typeface="Proxima Nova"/>
                <a:sym typeface="Proxima Nova"/>
              </a:rPr>
              <a:t>Kortenberg - Zaventem</a:t>
            </a:r>
            <a:endParaRPr sz="1200">
              <a:latin typeface="Proxima Nova"/>
              <a:ea typeface="Proxima Nova"/>
              <a:cs typeface="Proxima Nova"/>
              <a:sym typeface="Proxima Nova"/>
            </a:endParaRPr>
          </a:p>
        </p:txBody>
      </p:sp>
      <p:cxnSp>
        <p:nvCxnSpPr>
          <p:cNvPr id="655" name="Google Shape;655;p68"/>
          <p:cNvCxnSpPr/>
          <p:nvPr/>
        </p:nvCxnSpPr>
        <p:spPr>
          <a:xfrm flipH="1">
            <a:off x="1314600" y="2920425"/>
            <a:ext cx="371700" cy="584700"/>
          </a:xfrm>
          <a:prstGeom prst="straightConnector1">
            <a:avLst/>
          </a:prstGeom>
          <a:noFill/>
          <a:ln w="19050" cap="flat" cmpd="sng">
            <a:solidFill>
              <a:schemeClr val="dk2"/>
            </a:solidFill>
            <a:prstDash val="solid"/>
            <a:round/>
            <a:headEnd type="none" w="med" len="med"/>
            <a:tailEnd type="none" w="med" len="med"/>
          </a:ln>
        </p:spPr>
      </p:cxnSp>
      <p:sp>
        <p:nvSpPr>
          <p:cNvPr id="656" name="Google Shape;656;p68"/>
          <p:cNvSpPr/>
          <p:nvPr/>
        </p:nvSpPr>
        <p:spPr>
          <a:xfrm>
            <a:off x="2671750" y="2824175"/>
            <a:ext cx="285900" cy="195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8"/>
          <p:cNvSpPr/>
          <p:nvPr/>
        </p:nvSpPr>
        <p:spPr>
          <a:xfrm>
            <a:off x="1314600" y="2671775"/>
            <a:ext cx="285900" cy="195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8"/>
          <p:cNvSpPr/>
          <p:nvPr/>
        </p:nvSpPr>
        <p:spPr>
          <a:xfrm>
            <a:off x="1624025" y="2615150"/>
            <a:ext cx="1076295" cy="388625"/>
          </a:xfrm>
          <a:custGeom>
            <a:avLst/>
            <a:gdLst/>
            <a:ahLst/>
            <a:cxnLst/>
            <a:rect l="l" t="t" r="r" b="b"/>
            <a:pathLst>
              <a:path w="48006" h="15545" extrusionOk="0">
                <a:moveTo>
                  <a:pt x="48006" y="14076"/>
                </a:moveTo>
                <a:cubicBezTo>
                  <a:pt x="44015" y="14382"/>
                  <a:pt x="37411" y="17442"/>
                  <a:pt x="36004" y="13695"/>
                </a:cubicBezTo>
                <a:cubicBezTo>
                  <a:pt x="35315" y="11860"/>
                  <a:pt x="37861" y="10221"/>
                  <a:pt x="38481" y="8361"/>
                </a:cubicBezTo>
                <a:cubicBezTo>
                  <a:pt x="39383" y="5654"/>
                  <a:pt x="38789" y="788"/>
                  <a:pt x="36004" y="169"/>
                </a:cubicBezTo>
                <a:cubicBezTo>
                  <a:pt x="31513" y="-829"/>
                  <a:pt x="27358" y="3318"/>
                  <a:pt x="23050" y="4932"/>
                </a:cubicBezTo>
                <a:cubicBezTo>
                  <a:pt x="15800" y="7648"/>
                  <a:pt x="7636" y="9065"/>
                  <a:pt x="0" y="7789"/>
                </a:cubicBezTo>
              </a:path>
            </a:pathLst>
          </a:custGeom>
          <a:noFill/>
          <a:ln w="9525" cap="flat" cmpd="sng">
            <a:solidFill>
              <a:srgbClr val="FF0000"/>
            </a:solidFill>
            <a:prstDash val="solid"/>
            <a:round/>
            <a:headEnd type="none" w="med" len="med"/>
            <a:tailEnd type="triangle" w="med" len="med"/>
          </a:ln>
        </p:spPr>
      </p:sp>
      <p:sp>
        <p:nvSpPr>
          <p:cNvPr id="659" name="Google Shape;659;p68"/>
          <p:cNvSpPr txBox="1"/>
          <p:nvPr/>
        </p:nvSpPr>
        <p:spPr>
          <a:xfrm>
            <a:off x="7253800" y="3285275"/>
            <a:ext cx="18522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Proxima Nova"/>
                <a:ea typeface="Proxima Nova"/>
                <a:cs typeface="Proxima Nova"/>
                <a:sym typeface="Proxima Nova"/>
              </a:rPr>
              <a:t>Een Fietsroute heeft een start en eindpunt bestaande uit een geordende collectie van segmenten.</a:t>
            </a:r>
            <a:endParaRPr sz="800">
              <a:latin typeface="Proxima Nova"/>
              <a:ea typeface="Proxima Nova"/>
              <a:cs typeface="Proxima Nova"/>
              <a:sym typeface="Proxima Nova"/>
            </a:endParaRPr>
          </a:p>
        </p:txBody>
      </p:sp>
      <p:sp>
        <p:nvSpPr>
          <p:cNvPr id="660" name="Google Shape;660;p68"/>
          <p:cNvSpPr txBox="1"/>
          <p:nvPr/>
        </p:nvSpPr>
        <p:spPr>
          <a:xfrm>
            <a:off x="7253800" y="2653200"/>
            <a:ext cx="1852200" cy="43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Proxima Nova"/>
                <a:ea typeface="Proxima Nova"/>
                <a:cs typeface="Proxima Nova"/>
                <a:sym typeface="Proxima Nova"/>
              </a:rPr>
              <a:t>Een Fietssegment heeft een start en eindpunt.</a:t>
            </a:r>
            <a:endParaRPr sz="800">
              <a:latin typeface="Proxima Nova"/>
              <a:ea typeface="Proxima Nova"/>
              <a:cs typeface="Proxima Nova"/>
              <a:sym typeface="Proxima Nova"/>
            </a:endParaRPr>
          </a:p>
        </p:txBody>
      </p:sp>
      <p:sp>
        <p:nvSpPr>
          <p:cNvPr id="661" name="Google Shape;661;p68"/>
          <p:cNvSpPr txBox="1"/>
          <p:nvPr/>
        </p:nvSpPr>
        <p:spPr>
          <a:xfrm>
            <a:off x="7253800" y="4113850"/>
            <a:ext cx="1852200" cy="43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Proxima Nova"/>
                <a:ea typeface="Proxima Nova"/>
                <a:cs typeface="Proxima Nova"/>
                <a:sym typeface="Proxima Nova"/>
              </a:rPr>
              <a:t>Een Fietsweg is een collectie van segmenten en/of routes.</a:t>
            </a:r>
            <a:endParaRPr sz="800">
              <a:latin typeface="Proxima Nova"/>
              <a:ea typeface="Proxima Nova"/>
              <a:cs typeface="Proxima Nova"/>
              <a:sym typeface="Proxima Nova"/>
            </a:endParaRPr>
          </a:p>
        </p:txBody>
      </p:sp>
      <p:sp>
        <p:nvSpPr>
          <p:cNvPr id="662" name="Google Shape;662;p68"/>
          <p:cNvSpPr/>
          <p:nvPr/>
        </p:nvSpPr>
        <p:spPr>
          <a:xfrm>
            <a:off x="2369750" y="2599025"/>
            <a:ext cx="85500" cy="68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8"/>
          <p:cNvSpPr/>
          <p:nvPr/>
        </p:nvSpPr>
        <p:spPr>
          <a:xfrm>
            <a:off x="2369750" y="2903825"/>
            <a:ext cx="85500" cy="68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8"/>
          <p:cNvSpPr/>
          <p:nvPr/>
        </p:nvSpPr>
        <p:spPr>
          <a:xfrm>
            <a:off x="2671750" y="2935375"/>
            <a:ext cx="85500" cy="68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8"/>
          <p:cNvSpPr/>
          <p:nvPr/>
        </p:nvSpPr>
        <p:spPr>
          <a:xfrm>
            <a:off x="1538525" y="2798675"/>
            <a:ext cx="85500" cy="68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9"/>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solidFill>
                  <a:srgbClr val="000000"/>
                </a:solidFill>
                <a:latin typeface="Arial"/>
                <a:ea typeface="Arial"/>
                <a:cs typeface="Arial"/>
                <a:sym typeface="Arial"/>
              </a:rPr>
              <a:t>Aanpassing 2: Netwerkelementen</a:t>
            </a:r>
            <a:endParaRPr sz="3200" b="1">
              <a:solidFill>
                <a:srgbClr val="000000"/>
              </a:solidFill>
              <a:latin typeface="Arial"/>
              <a:ea typeface="Arial"/>
              <a:cs typeface="Arial"/>
              <a:sym typeface="Arial"/>
            </a:endParaRPr>
          </a:p>
        </p:txBody>
      </p:sp>
      <p:pic>
        <p:nvPicPr>
          <p:cNvPr id="671" name="Google Shape;671;p69"/>
          <p:cNvPicPr preferRelativeResize="0"/>
          <p:nvPr/>
        </p:nvPicPr>
        <p:blipFill rotWithShape="1">
          <a:blip r:embed="rId3">
            <a:alphaModFix/>
          </a:blip>
          <a:srcRect l="15427" t="19108" r="43488" b="13677"/>
          <a:stretch/>
        </p:blipFill>
        <p:spPr>
          <a:xfrm>
            <a:off x="5150900" y="1149275"/>
            <a:ext cx="3737375" cy="3439175"/>
          </a:xfrm>
          <a:prstGeom prst="rect">
            <a:avLst/>
          </a:prstGeom>
          <a:noFill/>
          <a:ln>
            <a:noFill/>
          </a:ln>
        </p:spPr>
      </p:pic>
      <p:grpSp>
        <p:nvGrpSpPr>
          <p:cNvPr id="672" name="Google Shape;672;p69"/>
          <p:cNvGrpSpPr/>
          <p:nvPr/>
        </p:nvGrpSpPr>
        <p:grpSpPr>
          <a:xfrm>
            <a:off x="1531950" y="2216900"/>
            <a:ext cx="2400726" cy="695676"/>
            <a:chOff x="2050000" y="2138800"/>
            <a:chExt cx="2400726" cy="695676"/>
          </a:xfrm>
        </p:grpSpPr>
        <p:pic>
          <p:nvPicPr>
            <p:cNvPr id="673" name="Google Shape;673;p69"/>
            <p:cNvPicPr preferRelativeResize="0"/>
            <p:nvPr/>
          </p:nvPicPr>
          <p:blipFill rotWithShape="1">
            <a:blip r:embed="rId3">
              <a:alphaModFix/>
            </a:blip>
            <a:srcRect l="26676" t="32921" r="50266" b="54451"/>
            <a:stretch/>
          </p:blipFill>
          <p:spPr>
            <a:xfrm>
              <a:off x="2050000" y="2138800"/>
              <a:ext cx="1762586" cy="695676"/>
            </a:xfrm>
            <a:prstGeom prst="rect">
              <a:avLst/>
            </a:prstGeom>
            <a:noFill/>
            <a:ln>
              <a:noFill/>
            </a:ln>
          </p:spPr>
        </p:pic>
        <p:pic>
          <p:nvPicPr>
            <p:cNvPr id="674" name="Google Shape;674;p69"/>
            <p:cNvPicPr preferRelativeResize="0"/>
            <p:nvPr/>
          </p:nvPicPr>
          <p:blipFill rotWithShape="1">
            <a:blip r:embed="rId3">
              <a:alphaModFix/>
            </a:blip>
            <a:srcRect l="28580" t="48347" r="63005" b="43299"/>
            <a:stretch/>
          </p:blipFill>
          <p:spPr>
            <a:xfrm>
              <a:off x="3807510" y="2256536"/>
              <a:ext cx="643215" cy="460207"/>
            </a:xfrm>
            <a:prstGeom prst="rect">
              <a:avLst/>
            </a:prstGeom>
            <a:noFill/>
            <a:ln>
              <a:noFill/>
            </a:ln>
          </p:spPr>
        </p:pic>
      </p:grpSp>
      <p:grpSp>
        <p:nvGrpSpPr>
          <p:cNvPr id="675" name="Google Shape;675;p69"/>
          <p:cNvGrpSpPr/>
          <p:nvPr/>
        </p:nvGrpSpPr>
        <p:grpSpPr>
          <a:xfrm>
            <a:off x="1280325" y="3115863"/>
            <a:ext cx="2786020" cy="695676"/>
            <a:chOff x="2050000" y="2762288"/>
            <a:chExt cx="2786020" cy="695676"/>
          </a:xfrm>
        </p:grpSpPr>
        <p:pic>
          <p:nvPicPr>
            <p:cNvPr id="676" name="Google Shape;676;p69"/>
            <p:cNvPicPr preferRelativeResize="0"/>
            <p:nvPr/>
          </p:nvPicPr>
          <p:blipFill rotWithShape="1">
            <a:blip r:embed="rId3">
              <a:alphaModFix/>
            </a:blip>
            <a:srcRect l="25967" t="62450" r="60578" b="29825"/>
            <a:stretch/>
          </p:blipFill>
          <p:spPr>
            <a:xfrm>
              <a:off x="3807494" y="2834463"/>
              <a:ext cx="1028526" cy="425549"/>
            </a:xfrm>
            <a:prstGeom prst="rect">
              <a:avLst/>
            </a:prstGeom>
            <a:noFill/>
            <a:ln>
              <a:noFill/>
            </a:ln>
          </p:spPr>
        </p:pic>
        <p:pic>
          <p:nvPicPr>
            <p:cNvPr id="677" name="Google Shape;677;p69"/>
            <p:cNvPicPr preferRelativeResize="0"/>
            <p:nvPr/>
          </p:nvPicPr>
          <p:blipFill rotWithShape="1">
            <a:blip r:embed="rId3">
              <a:alphaModFix/>
            </a:blip>
            <a:srcRect l="26676" t="32921" r="50266" b="54451"/>
            <a:stretch/>
          </p:blipFill>
          <p:spPr>
            <a:xfrm>
              <a:off x="2050000" y="2762288"/>
              <a:ext cx="1762586" cy="695676"/>
            </a:xfrm>
            <a:prstGeom prst="rect">
              <a:avLst/>
            </a:prstGeom>
            <a:noFill/>
            <a:ln>
              <a:noFill/>
            </a:ln>
          </p:spPr>
        </p:pic>
      </p:grpSp>
      <p:sp>
        <p:nvSpPr>
          <p:cNvPr id="678" name="Google Shape;678;p69"/>
          <p:cNvSpPr/>
          <p:nvPr/>
        </p:nvSpPr>
        <p:spPr>
          <a:xfrm>
            <a:off x="6120400" y="1857575"/>
            <a:ext cx="2694000" cy="192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 name="Google Shape;679;p69"/>
          <p:cNvCxnSpPr>
            <a:stCxn id="678" idx="1"/>
            <a:endCxn id="674" idx="3"/>
          </p:cNvCxnSpPr>
          <p:nvPr/>
        </p:nvCxnSpPr>
        <p:spPr>
          <a:xfrm rot="10800000">
            <a:off x="3932800" y="2564675"/>
            <a:ext cx="2187600" cy="255000"/>
          </a:xfrm>
          <a:prstGeom prst="straightConnector1">
            <a:avLst/>
          </a:prstGeom>
          <a:noFill/>
          <a:ln w="9525" cap="flat" cmpd="sng">
            <a:solidFill>
              <a:srgbClr val="FF0000"/>
            </a:solidFill>
            <a:prstDash val="solid"/>
            <a:round/>
            <a:headEnd type="none" w="med" len="med"/>
            <a:tailEnd type="triangle" w="med" len="med"/>
          </a:ln>
        </p:spPr>
      </p:cxnSp>
      <p:cxnSp>
        <p:nvCxnSpPr>
          <p:cNvPr id="680" name="Google Shape;680;p69"/>
          <p:cNvCxnSpPr>
            <a:stCxn id="678" idx="1"/>
            <a:endCxn id="676" idx="3"/>
          </p:cNvCxnSpPr>
          <p:nvPr/>
        </p:nvCxnSpPr>
        <p:spPr>
          <a:xfrm flipH="1">
            <a:off x="4066300" y="2819675"/>
            <a:ext cx="2054100" cy="581100"/>
          </a:xfrm>
          <a:prstGeom prst="straightConnector1">
            <a:avLst/>
          </a:prstGeom>
          <a:noFill/>
          <a:ln w="9525" cap="flat" cmpd="sng">
            <a:solidFill>
              <a:srgbClr val="FF0000"/>
            </a:solidFill>
            <a:prstDash val="solid"/>
            <a:round/>
            <a:headEnd type="none" w="med" len="med"/>
            <a:tailEnd type="triangle" w="med" len="med"/>
          </a:ln>
        </p:spPr>
      </p:cxnSp>
      <p:sp>
        <p:nvSpPr>
          <p:cNvPr id="681" name="Google Shape;681;p69"/>
          <p:cNvSpPr txBox="1"/>
          <p:nvPr/>
        </p:nvSpPr>
        <p:spPr>
          <a:xfrm>
            <a:off x="791875" y="1250725"/>
            <a:ext cx="4292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Proxima Nova"/>
                <a:ea typeface="Proxima Nova"/>
                <a:cs typeface="Proxima Nova"/>
                <a:sym typeface="Proxima Nova"/>
              </a:rPr>
              <a:t>Hoe moet dit gelezen worden?</a:t>
            </a:r>
            <a:endParaRPr sz="15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70"/>
          <p:cNvSpPr/>
          <p:nvPr/>
        </p:nvSpPr>
        <p:spPr>
          <a:xfrm>
            <a:off x="414425" y="4311800"/>
            <a:ext cx="2212800" cy="74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0"/>
          <p:cNvSpPr txBox="1"/>
          <p:nvPr/>
        </p:nvSpPr>
        <p:spPr>
          <a:xfrm>
            <a:off x="747475" y="1480150"/>
            <a:ext cx="3996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Toevoeging van linkreferentie om aan te geven </a:t>
            </a:r>
            <a:r>
              <a:rPr lang="en-GB" b="1">
                <a:latin typeface="Proxima Nova"/>
                <a:ea typeface="Proxima Nova"/>
                <a:cs typeface="Proxima Nova"/>
                <a:sym typeface="Proxima Nova"/>
              </a:rPr>
              <a:t>waar</a:t>
            </a:r>
            <a:r>
              <a:rPr lang="en-GB">
                <a:latin typeface="Proxima Nova"/>
                <a:ea typeface="Proxima Nova"/>
                <a:cs typeface="Proxima Nova"/>
                <a:sym typeface="Proxima Nova"/>
              </a:rPr>
              <a:t> een bepaald kenmerk van toepassing is op het netwerk. Dit kan op twee manieren, namelijk:</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Op een bepaald punt (puntref)</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Over een bepaalde afstand (lineaire ref)</a:t>
            </a:r>
            <a:endParaRPr>
              <a:latin typeface="Proxima Nova"/>
              <a:ea typeface="Proxima Nova"/>
              <a:cs typeface="Proxima Nova"/>
              <a:sym typeface="Proxima Nova"/>
            </a:endParaRPr>
          </a:p>
        </p:txBody>
      </p:sp>
      <p:sp>
        <p:nvSpPr>
          <p:cNvPr id="688" name="Google Shape;688;p70"/>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solidFill>
                  <a:srgbClr val="000000"/>
                </a:solidFill>
                <a:latin typeface="Arial"/>
                <a:ea typeface="Arial"/>
                <a:cs typeface="Arial"/>
                <a:sym typeface="Arial"/>
              </a:rPr>
              <a:t>Aanpassing 3: Linkreferentie</a:t>
            </a:r>
            <a:endParaRPr sz="3200" b="1">
              <a:solidFill>
                <a:srgbClr val="000000"/>
              </a:solidFill>
              <a:latin typeface="Arial"/>
              <a:ea typeface="Arial"/>
              <a:cs typeface="Arial"/>
              <a:sym typeface="Arial"/>
            </a:endParaRPr>
          </a:p>
        </p:txBody>
      </p:sp>
      <p:pic>
        <p:nvPicPr>
          <p:cNvPr id="689" name="Google Shape;689;p70"/>
          <p:cNvPicPr preferRelativeResize="0"/>
          <p:nvPr/>
        </p:nvPicPr>
        <p:blipFill rotWithShape="1">
          <a:blip r:embed="rId3">
            <a:alphaModFix/>
          </a:blip>
          <a:srcRect l="48634" t="20467" r="18142" b="28845"/>
          <a:stretch/>
        </p:blipFill>
        <p:spPr>
          <a:xfrm>
            <a:off x="5306300" y="1065000"/>
            <a:ext cx="3700352" cy="3175626"/>
          </a:xfrm>
          <a:prstGeom prst="rect">
            <a:avLst/>
          </a:prstGeom>
          <a:noFill/>
          <a:ln>
            <a:noFill/>
          </a:ln>
        </p:spPr>
      </p:pic>
      <p:cxnSp>
        <p:nvCxnSpPr>
          <p:cNvPr id="690" name="Google Shape;690;p70"/>
          <p:cNvCxnSpPr/>
          <p:nvPr/>
        </p:nvCxnSpPr>
        <p:spPr>
          <a:xfrm>
            <a:off x="1255100" y="3107475"/>
            <a:ext cx="3559800" cy="0"/>
          </a:xfrm>
          <a:prstGeom prst="straightConnector1">
            <a:avLst/>
          </a:prstGeom>
          <a:noFill/>
          <a:ln w="28575" cap="flat" cmpd="sng">
            <a:solidFill>
              <a:schemeClr val="dk2"/>
            </a:solidFill>
            <a:prstDash val="solid"/>
            <a:round/>
            <a:headEnd type="none" w="med" len="med"/>
            <a:tailEnd type="triangle" w="med" len="med"/>
          </a:ln>
        </p:spPr>
      </p:cxnSp>
      <p:sp>
        <p:nvSpPr>
          <p:cNvPr id="691" name="Google Shape;691;p70"/>
          <p:cNvSpPr txBox="1"/>
          <p:nvPr/>
        </p:nvSpPr>
        <p:spPr>
          <a:xfrm>
            <a:off x="2235650" y="2681313"/>
            <a:ext cx="159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Segment ABC</a:t>
            </a:r>
            <a:endParaRPr>
              <a:latin typeface="Proxima Nova"/>
              <a:ea typeface="Proxima Nova"/>
              <a:cs typeface="Proxima Nova"/>
              <a:sym typeface="Proxima Nova"/>
            </a:endParaRPr>
          </a:p>
        </p:txBody>
      </p:sp>
      <p:sp>
        <p:nvSpPr>
          <p:cNvPr id="692" name="Google Shape;692;p70"/>
          <p:cNvSpPr/>
          <p:nvPr/>
        </p:nvSpPr>
        <p:spPr>
          <a:xfrm>
            <a:off x="6083400" y="3626350"/>
            <a:ext cx="873300" cy="570000"/>
          </a:xfrm>
          <a:prstGeom prst="rect">
            <a:avLst/>
          </a:prstGeom>
          <a:solidFill>
            <a:srgbClr val="FF0000">
              <a:alpha val="27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0"/>
          <p:cNvSpPr/>
          <p:nvPr/>
        </p:nvSpPr>
        <p:spPr>
          <a:xfrm>
            <a:off x="2161025" y="3026025"/>
            <a:ext cx="162900" cy="162900"/>
          </a:xfrm>
          <a:prstGeom prst="ellipse">
            <a:avLst/>
          </a:prstGeom>
          <a:solidFill>
            <a:srgbClr val="FF0000">
              <a:alpha val="27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4" name="Google Shape;694;p70"/>
          <p:cNvCxnSpPr/>
          <p:nvPr/>
        </p:nvCxnSpPr>
        <p:spPr>
          <a:xfrm>
            <a:off x="1255100" y="3226725"/>
            <a:ext cx="799200" cy="0"/>
          </a:xfrm>
          <a:prstGeom prst="straightConnector1">
            <a:avLst/>
          </a:prstGeom>
          <a:noFill/>
          <a:ln w="9525" cap="flat" cmpd="sng">
            <a:solidFill>
              <a:srgbClr val="FF0000"/>
            </a:solidFill>
            <a:prstDash val="solid"/>
            <a:round/>
            <a:headEnd type="none" w="med" len="med"/>
            <a:tailEnd type="triangle" w="med" len="med"/>
          </a:ln>
        </p:spPr>
      </p:cxnSp>
      <p:sp>
        <p:nvSpPr>
          <p:cNvPr id="695" name="Google Shape;695;p70"/>
          <p:cNvSpPr txBox="1"/>
          <p:nvPr/>
        </p:nvSpPr>
        <p:spPr>
          <a:xfrm>
            <a:off x="688275" y="3057375"/>
            <a:ext cx="843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lengte</a:t>
            </a:r>
            <a:endParaRPr sz="1000" b="1">
              <a:solidFill>
                <a:srgbClr val="FF0000"/>
              </a:solidFill>
              <a:latin typeface="Proxima Nova"/>
              <a:ea typeface="Proxima Nova"/>
              <a:cs typeface="Proxima Nova"/>
              <a:sym typeface="Proxima Nova"/>
            </a:endParaRPr>
          </a:p>
        </p:txBody>
      </p:sp>
      <p:cxnSp>
        <p:nvCxnSpPr>
          <p:cNvPr id="696" name="Google Shape;696;p70"/>
          <p:cNvCxnSpPr/>
          <p:nvPr/>
        </p:nvCxnSpPr>
        <p:spPr>
          <a:xfrm>
            <a:off x="1255100" y="4246000"/>
            <a:ext cx="3559800" cy="0"/>
          </a:xfrm>
          <a:prstGeom prst="straightConnector1">
            <a:avLst/>
          </a:prstGeom>
          <a:noFill/>
          <a:ln w="28575" cap="flat" cmpd="sng">
            <a:solidFill>
              <a:schemeClr val="dk2"/>
            </a:solidFill>
            <a:prstDash val="solid"/>
            <a:round/>
            <a:headEnd type="none" w="med" len="med"/>
            <a:tailEnd type="triangle" w="med" len="med"/>
          </a:ln>
        </p:spPr>
      </p:cxnSp>
      <p:sp>
        <p:nvSpPr>
          <p:cNvPr id="697" name="Google Shape;697;p70"/>
          <p:cNvSpPr txBox="1"/>
          <p:nvPr/>
        </p:nvSpPr>
        <p:spPr>
          <a:xfrm>
            <a:off x="2235650" y="3819838"/>
            <a:ext cx="159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Segment ABC</a:t>
            </a:r>
            <a:endParaRPr>
              <a:latin typeface="Proxima Nova"/>
              <a:ea typeface="Proxima Nova"/>
              <a:cs typeface="Proxima Nova"/>
              <a:sym typeface="Proxima Nova"/>
            </a:endParaRPr>
          </a:p>
        </p:txBody>
      </p:sp>
      <p:sp>
        <p:nvSpPr>
          <p:cNvPr id="698" name="Google Shape;698;p70"/>
          <p:cNvSpPr/>
          <p:nvPr/>
        </p:nvSpPr>
        <p:spPr>
          <a:xfrm>
            <a:off x="7501325" y="3626350"/>
            <a:ext cx="873300" cy="570000"/>
          </a:xfrm>
          <a:prstGeom prst="rect">
            <a:avLst/>
          </a:prstGeom>
          <a:solidFill>
            <a:srgbClr val="00FFC7">
              <a:alpha val="27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0"/>
          <p:cNvSpPr/>
          <p:nvPr/>
        </p:nvSpPr>
        <p:spPr>
          <a:xfrm>
            <a:off x="1968575" y="4200800"/>
            <a:ext cx="1754100" cy="111000"/>
          </a:xfrm>
          <a:prstGeom prst="rect">
            <a:avLst/>
          </a:prstGeom>
          <a:solidFill>
            <a:srgbClr val="00FFC7">
              <a:alpha val="27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 name="Google Shape;700;p70"/>
          <p:cNvCxnSpPr/>
          <p:nvPr/>
        </p:nvCxnSpPr>
        <p:spPr>
          <a:xfrm>
            <a:off x="1255100" y="4388625"/>
            <a:ext cx="681000" cy="3600"/>
          </a:xfrm>
          <a:prstGeom prst="straightConnector1">
            <a:avLst/>
          </a:prstGeom>
          <a:noFill/>
          <a:ln w="9525" cap="flat" cmpd="sng">
            <a:solidFill>
              <a:srgbClr val="FF0000"/>
            </a:solidFill>
            <a:prstDash val="solid"/>
            <a:round/>
            <a:headEnd type="none" w="med" len="med"/>
            <a:tailEnd type="triangle" w="med" len="med"/>
          </a:ln>
        </p:spPr>
      </p:cxnSp>
      <p:sp>
        <p:nvSpPr>
          <p:cNvPr id="701" name="Google Shape;701;p70"/>
          <p:cNvSpPr txBox="1"/>
          <p:nvPr/>
        </p:nvSpPr>
        <p:spPr>
          <a:xfrm>
            <a:off x="1173800" y="4316025"/>
            <a:ext cx="843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Lengte van</a:t>
            </a:r>
            <a:endParaRPr sz="1000" b="1">
              <a:solidFill>
                <a:srgbClr val="FF0000"/>
              </a:solidFill>
              <a:latin typeface="Proxima Nova"/>
              <a:ea typeface="Proxima Nova"/>
              <a:cs typeface="Proxima Nova"/>
              <a:sym typeface="Proxima Nova"/>
            </a:endParaRPr>
          </a:p>
        </p:txBody>
      </p:sp>
      <p:cxnSp>
        <p:nvCxnSpPr>
          <p:cNvPr id="702" name="Google Shape;702;p70"/>
          <p:cNvCxnSpPr/>
          <p:nvPr/>
        </p:nvCxnSpPr>
        <p:spPr>
          <a:xfrm>
            <a:off x="1255100" y="4724750"/>
            <a:ext cx="2482200" cy="0"/>
          </a:xfrm>
          <a:prstGeom prst="straightConnector1">
            <a:avLst/>
          </a:prstGeom>
          <a:noFill/>
          <a:ln w="9525" cap="flat" cmpd="sng">
            <a:solidFill>
              <a:srgbClr val="FF0000"/>
            </a:solidFill>
            <a:prstDash val="solid"/>
            <a:round/>
            <a:headEnd type="none" w="med" len="med"/>
            <a:tailEnd type="triangle" w="med" len="med"/>
          </a:ln>
        </p:spPr>
      </p:cxnSp>
      <p:sp>
        <p:nvSpPr>
          <p:cNvPr id="703" name="Google Shape;703;p70"/>
          <p:cNvSpPr txBox="1"/>
          <p:nvPr/>
        </p:nvSpPr>
        <p:spPr>
          <a:xfrm>
            <a:off x="1232900" y="4724750"/>
            <a:ext cx="843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Lengte tot</a:t>
            </a:r>
            <a:endParaRPr sz="1000" b="1">
              <a:solidFill>
                <a:srgbClr val="FF0000"/>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1"/>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solidFill>
                  <a:srgbClr val="000000"/>
                </a:solidFill>
                <a:latin typeface="Arial"/>
                <a:ea typeface="Arial"/>
                <a:cs typeface="Arial"/>
                <a:sym typeface="Arial"/>
              </a:rPr>
              <a:t>Aanpassing 3: Linkreferentie</a:t>
            </a:r>
            <a:endParaRPr sz="3200" b="1">
              <a:solidFill>
                <a:srgbClr val="000000"/>
              </a:solidFill>
              <a:latin typeface="Arial"/>
              <a:ea typeface="Arial"/>
              <a:cs typeface="Arial"/>
              <a:sym typeface="Arial"/>
            </a:endParaRPr>
          </a:p>
        </p:txBody>
      </p:sp>
      <p:sp>
        <p:nvSpPr>
          <p:cNvPr id="709" name="Google Shape;709;p71"/>
          <p:cNvSpPr txBox="1"/>
          <p:nvPr/>
        </p:nvSpPr>
        <p:spPr>
          <a:xfrm>
            <a:off x="2371800" y="1304138"/>
            <a:ext cx="440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Voorbeeld: Een fietsweg van een fietspad met lengte 2 km heeft enkel </a:t>
            </a:r>
            <a:r>
              <a:rPr lang="en-GB" b="1">
                <a:latin typeface="Proxima Nova"/>
                <a:ea typeface="Proxima Nova"/>
                <a:cs typeface="Proxima Nova"/>
                <a:sym typeface="Proxima Nova"/>
              </a:rPr>
              <a:t>verlichting </a:t>
            </a:r>
            <a:r>
              <a:rPr lang="en-GB">
                <a:latin typeface="Proxima Nova"/>
                <a:ea typeface="Proxima Nova"/>
                <a:cs typeface="Proxima Nova"/>
                <a:sym typeface="Proxima Nova"/>
              </a:rPr>
              <a:t>van kilometer 1 tot 2. </a:t>
            </a:r>
            <a:endParaRPr>
              <a:latin typeface="Proxima Nova"/>
              <a:ea typeface="Proxima Nova"/>
              <a:cs typeface="Proxima Nova"/>
              <a:sym typeface="Proxima Nova"/>
            </a:endParaRPr>
          </a:p>
        </p:txBody>
      </p:sp>
      <p:cxnSp>
        <p:nvCxnSpPr>
          <p:cNvPr id="710" name="Google Shape;710;p71"/>
          <p:cNvCxnSpPr/>
          <p:nvPr/>
        </p:nvCxnSpPr>
        <p:spPr>
          <a:xfrm>
            <a:off x="2755275" y="3021913"/>
            <a:ext cx="3559800" cy="0"/>
          </a:xfrm>
          <a:prstGeom prst="straightConnector1">
            <a:avLst/>
          </a:prstGeom>
          <a:noFill/>
          <a:ln w="28575" cap="flat" cmpd="sng">
            <a:solidFill>
              <a:schemeClr val="dk2"/>
            </a:solidFill>
            <a:prstDash val="solid"/>
            <a:round/>
            <a:headEnd type="none" w="med" len="med"/>
            <a:tailEnd type="triangle" w="med" len="med"/>
          </a:ln>
        </p:spPr>
      </p:cxnSp>
      <p:sp>
        <p:nvSpPr>
          <p:cNvPr id="711" name="Google Shape;711;p71"/>
          <p:cNvSpPr/>
          <p:nvPr/>
        </p:nvSpPr>
        <p:spPr>
          <a:xfrm>
            <a:off x="4345050" y="2966413"/>
            <a:ext cx="1754100" cy="111000"/>
          </a:xfrm>
          <a:prstGeom prst="rect">
            <a:avLst/>
          </a:prstGeom>
          <a:solidFill>
            <a:srgbClr val="00FFC7">
              <a:alpha val="27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 name="Google Shape;712;p71"/>
          <p:cNvCxnSpPr/>
          <p:nvPr/>
        </p:nvCxnSpPr>
        <p:spPr>
          <a:xfrm>
            <a:off x="2777175" y="3167263"/>
            <a:ext cx="1609800" cy="0"/>
          </a:xfrm>
          <a:prstGeom prst="straightConnector1">
            <a:avLst/>
          </a:prstGeom>
          <a:noFill/>
          <a:ln w="9525" cap="flat" cmpd="sng">
            <a:solidFill>
              <a:srgbClr val="FF0000"/>
            </a:solidFill>
            <a:prstDash val="solid"/>
            <a:round/>
            <a:headEnd type="none" w="med" len="med"/>
            <a:tailEnd type="triangle" w="med" len="med"/>
          </a:ln>
        </p:spPr>
      </p:cxnSp>
      <p:sp>
        <p:nvSpPr>
          <p:cNvPr id="713" name="Google Shape;713;p71"/>
          <p:cNvSpPr txBox="1"/>
          <p:nvPr/>
        </p:nvSpPr>
        <p:spPr>
          <a:xfrm>
            <a:off x="3995400" y="3202363"/>
            <a:ext cx="534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km 1</a:t>
            </a:r>
            <a:endParaRPr sz="1000" b="1">
              <a:solidFill>
                <a:srgbClr val="FF0000"/>
              </a:solidFill>
              <a:latin typeface="Proxima Nova"/>
              <a:ea typeface="Proxima Nova"/>
              <a:cs typeface="Proxima Nova"/>
              <a:sym typeface="Proxima Nova"/>
            </a:endParaRPr>
          </a:p>
        </p:txBody>
      </p:sp>
      <p:cxnSp>
        <p:nvCxnSpPr>
          <p:cNvPr id="714" name="Google Shape;714;p71"/>
          <p:cNvCxnSpPr/>
          <p:nvPr/>
        </p:nvCxnSpPr>
        <p:spPr>
          <a:xfrm>
            <a:off x="2755275" y="3500663"/>
            <a:ext cx="3279600" cy="0"/>
          </a:xfrm>
          <a:prstGeom prst="straightConnector1">
            <a:avLst/>
          </a:prstGeom>
          <a:noFill/>
          <a:ln w="9525" cap="flat" cmpd="sng">
            <a:solidFill>
              <a:srgbClr val="FF0000"/>
            </a:solidFill>
            <a:prstDash val="solid"/>
            <a:round/>
            <a:headEnd type="none" w="med" len="med"/>
            <a:tailEnd type="triangle" w="med" len="med"/>
          </a:ln>
        </p:spPr>
      </p:cxnSp>
      <p:sp>
        <p:nvSpPr>
          <p:cNvPr id="715" name="Google Shape;715;p71"/>
          <p:cNvSpPr txBox="1"/>
          <p:nvPr/>
        </p:nvSpPr>
        <p:spPr>
          <a:xfrm>
            <a:off x="5482275" y="3500663"/>
            <a:ext cx="495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km 2</a:t>
            </a:r>
            <a:endParaRPr sz="1000" b="1">
              <a:solidFill>
                <a:srgbClr val="FF0000"/>
              </a:solidFill>
              <a:latin typeface="Proxima Nova"/>
              <a:ea typeface="Proxima Nova"/>
              <a:cs typeface="Proxima Nova"/>
              <a:sym typeface="Proxima Nova"/>
            </a:endParaRPr>
          </a:p>
        </p:txBody>
      </p:sp>
      <p:sp>
        <p:nvSpPr>
          <p:cNvPr id="716" name="Google Shape;716;p71"/>
          <p:cNvSpPr txBox="1"/>
          <p:nvPr/>
        </p:nvSpPr>
        <p:spPr>
          <a:xfrm>
            <a:off x="4413300" y="2502750"/>
            <a:ext cx="1617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00FFC7"/>
                </a:solidFill>
                <a:latin typeface="Proxima Nova"/>
                <a:ea typeface="Proxima Nova"/>
                <a:cs typeface="Proxima Nova"/>
                <a:sym typeface="Proxima Nova"/>
              </a:rPr>
              <a:t>Verlichting</a:t>
            </a:r>
            <a:endParaRPr sz="1000" b="1">
              <a:solidFill>
                <a:srgbClr val="00FFC7"/>
              </a:solidFill>
              <a:latin typeface="Proxima Nova"/>
              <a:ea typeface="Proxima Nova"/>
              <a:cs typeface="Proxima Nova"/>
              <a:sym typeface="Proxima Nova"/>
            </a:endParaRPr>
          </a:p>
        </p:txBody>
      </p:sp>
      <p:sp>
        <p:nvSpPr>
          <p:cNvPr id="717" name="Google Shape;717;p71"/>
          <p:cNvSpPr txBox="1"/>
          <p:nvPr/>
        </p:nvSpPr>
        <p:spPr>
          <a:xfrm>
            <a:off x="2673975" y="2540575"/>
            <a:ext cx="1617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2"/>
                </a:solidFill>
                <a:latin typeface="Proxima Nova"/>
                <a:ea typeface="Proxima Nova"/>
                <a:cs typeface="Proxima Nova"/>
                <a:sym typeface="Proxima Nova"/>
              </a:rPr>
              <a:t>Geen verlichting</a:t>
            </a:r>
            <a:endParaRPr sz="1000" b="1">
              <a:solidFill>
                <a:schemeClr val="dk2"/>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2"/>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solidFill>
                  <a:srgbClr val="000000"/>
                </a:solidFill>
                <a:latin typeface="Arial"/>
                <a:ea typeface="Arial"/>
                <a:cs typeface="Arial"/>
                <a:sym typeface="Arial"/>
              </a:rPr>
              <a:t>Aanpassing 4: Fietspad</a:t>
            </a:r>
            <a:endParaRPr sz="3200" b="1">
              <a:solidFill>
                <a:srgbClr val="000000"/>
              </a:solidFill>
              <a:latin typeface="Arial"/>
              <a:ea typeface="Arial"/>
              <a:cs typeface="Arial"/>
              <a:sym typeface="Arial"/>
            </a:endParaRPr>
          </a:p>
        </p:txBody>
      </p:sp>
      <p:pic>
        <p:nvPicPr>
          <p:cNvPr id="723" name="Google Shape;723;p72"/>
          <p:cNvPicPr preferRelativeResize="0"/>
          <p:nvPr/>
        </p:nvPicPr>
        <p:blipFill rotWithShape="1">
          <a:blip r:embed="rId3">
            <a:alphaModFix/>
          </a:blip>
          <a:srcRect l="4795" t="12643" r="3863" b="4827"/>
          <a:stretch/>
        </p:blipFill>
        <p:spPr>
          <a:xfrm>
            <a:off x="5119000" y="1539350"/>
            <a:ext cx="3887676" cy="2064800"/>
          </a:xfrm>
          <a:prstGeom prst="rect">
            <a:avLst/>
          </a:prstGeom>
          <a:noFill/>
          <a:ln>
            <a:noFill/>
          </a:ln>
        </p:spPr>
      </p:pic>
      <p:pic>
        <p:nvPicPr>
          <p:cNvPr id="724" name="Google Shape;724;p72"/>
          <p:cNvPicPr preferRelativeResize="0"/>
          <p:nvPr/>
        </p:nvPicPr>
        <p:blipFill rotWithShape="1">
          <a:blip r:embed="rId4">
            <a:alphaModFix/>
          </a:blip>
          <a:srcRect l="11235" t="24197" r="10086" b="8886"/>
          <a:stretch/>
        </p:blipFill>
        <p:spPr>
          <a:xfrm>
            <a:off x="6690250" y="3715150"/>
            <a:ext cx="1783575" cy="1102725"/>
          </a:xfrm>
          <a:prstGeom prst="rect">
            <a:avLst/>
          </a:prstGeom>
          <a:noFill/>
          <a:ln>
            <a:noFill/>
          </a:ln>
        </p:spPr>
      </p:pic>
      <p:sp>
        <p:nvSpPr>
          <p:cNvPr id="725" name="Google Shape;725;p72"/>
          <p:cNvSpPr txBox="1"/>
          <p:nvPr/>
        </p:nvSpPr>
        <p:spPr>
          <a:xfrm>
            <a:off x="688275" y="1480150"/>
            <a:ext cx="3826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Fietspad als kenmerk dat gebruikt wordt om de relevante informatie mee te geven zoals </a:t>
            </a:r>
            <a:r>
              <a:rPr lang="en-GB" b="1">
                <a:latin typeface="Proxima Nova"/>
                <a:ea typeface="Proxima Nova"/>
                <a:cs typeface="Proxima Nova"/>
                <a:sym typeface="Proxima Nova"/>
              </a:rPr>
              <a:t>breedte, verhoging…</a:t>
            </a:r>
            <a:endParaRPr b="1">
              <a:latin typeface="Proxima Nova"/>
              <a:ea typeface="Proxima Nova"/>
              <a:cs typeface="Proxima Nova"/>
              <a:sym typeface="Proxima Nova"/>
            </a:endParaRPr>
          </a:p>
          <a:p>
            <a:pPr marL="0" lvl="0" indent="0" algn="l" rtl="0">
              <a:spcBef>
                <a:spcPts val="0"/>
              </a:spcBef>
              <a:spcAft>
                <a:spcPts val="0"/>
              </a:spcAft>
              <a:buNone/>
            </a:pPr>
            <a:endParaRPr b="1">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Fietspad (</a:t>
            </a:r>
            <a:r>
              <a:rPr lang="en-GB" u="sng">
                <a:solidFill>
                  <a:schemeClr val="hlink"/>
                </a:solidFill>
                <a:latin typeface="Proxima Nova"/>
                <a:ea typeface="Proxima Nova"/>
                <a:cs typeface="Proxima Nova"/>
                <a:sym typeface="Proxima Nova"/>
                <a:hlinkClick r:id="rId5"/>
              </a:rPr>
              <a:t>Art.2.7 wegcode</a:t>
            </a:r>
            <a:r>
              <a:rPr lang="en-GB">
                <a:latin typeface="Proxima Nova"/>
                <a:ea typeface="Proxima Nova"/>
                <a:cs typeface="Proxima Nova"/>
                <a:sym typeface="Proxima Nova"/>
              </a:rPr>
              <a:t>) = Het fietspad is het deel van de openbare weg dat voor het verkeer van fietsen is voorbehouden. Het maakt geen deel uit van de rijbaan. Er mogen dus geen auto’s op rijden.</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In dit </a:t>
            </a:r>
            <a:r>
              <a:rPr lang="en-GB" b="1" u="sng">
                <a:latin typeface="Proxima Nova"/>
                <a:ea typeface="Proxima Nova"/>
                <a:cs typeface="Proxima Nova"/>
                <a:sym typeface="Proxima Nova"/>
              </a:rPr>
              <a:t>voorstel</a:t>
            </a:r>
            <a:r>
              <a:rPr lang="en-GB">
                <a:latin typeface="Proxima Nova"/>
                <a:ea typeface="Proxima Nova"/>
                <a:cs typeface="Proxima Nova"/>
                <a:sym typeface="Proxima Nova"/>
              </a:rPr>
              <a:t> werd fietspad aanzien als een bijkomende </a:t>
            </a:r>
            <a:r>
              <a:rPr lang="en-GB" b="1">
                <a:latin typeface="Proxima Nova"/>
                <a:ea typeface="Proxima Nova"/>
                <a:cs typeface="Proxima Nova"/>
                <a:sym typeface="Proxima Nova"/>
              </a:rPr>
              <a:t>rijstrook</a:t>
            </a:r>
            <a:r>
              <a:rPr lang="en-GB">
                <a:latin typeface="Proxima Nova"/>
                <a:ea typeface="Proxima Nova"/>
                <a:cs typeface="Proxima Nova"/>
                <a:sym typeface="Proxima Nova"/>
              </a:rPr>
              <a:t>.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457800" y="262200"/>
            <a:ext cx="86403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rgbClr val="000000"/>
                </a:solidFill>
                <a:latin typeface="Arial"/>
                <a:ea typeface="Arial"/>
                <a:cs typeface="Arial"/>
                <a:sym typeface="Arial"/>
              </a:rPr>
              <a:t>Transport Properties in INSPIRE: Fit for purpose?</a:t>
            </a:r>
            <a:endParaRPr sz="2300"/>
          </a:p>
        </p:txBody>
      </p:sp>
      <p:pic>
        <p:nvPicPr>
          <p:cNvPr id="731" name="Google Shape;731;p73"/>
          <p:cNvPicPr preferRelativeResize="0"/>
          <p:nvPr/>
        </p:nvPicPr>
        <p:blipFill>
          <a:blip r:embed="rId3">
            <a:alphaModFix/>
          </a:blip>
          <a:stretch>
            <a:fillRect/>
          </a:stretch>
        </p:blipFill>
        <p:spPr>
          <a:xfrm>
            <a:off x="2172800" y="1148000"/>
            <a:ext cx="5156849" cy="373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4"/>
          <p:cNvSpPr txBox="1">
            <a:spLocks noGrp="1"/>
          </p:cNvSpPr>
          <p:nvPr>
            <p:ph type="title"/>
          </p:nvPr>
        </p:nvSpPr>
        <p:spPr>
          <a:xfrm>
            <a:off x="457800" y="262200"/>
            <a:ext cx="89511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a:solidFill>
                  <a:srgbClr val="000000"/>
                </a:solidFill>
                <a:latin typeface="Arial"/>
                <a:ea typeface="Arial"/>
                <a:cs typeface="Arial"/>
                <a:sym typeface="Arial"/>
              </a:rPr>
              <a:t>Transport Properties in INSPIRE: Fit for purpose?</a:t>
            </a:r>
            <a:endParaRPr sz="2800" b="1">
              <a:solidFill>
                <a:srgbClr val="000000"/>
              </a:solidFill>
              <a:latin typeface="Arial"/>
              <a:ea typeface="Arial"/>
              <a:cs typeface="Arial"/>
              <a:sym typeface="Arial"/>
            </a:endParaRPr>
          </a:p>
        </p:txBody>
      </p:sp>
      <p:pic>
        <p:nvPicPr>
          <p:cNvPr id="737" name="Google Shape;737;p74"/>
          <p:cNvPicPr preferRelativeResize="0"/>
          <p:nvPr/>
        </p:nvPicPr>
        <p:blipFill>
          <a:blip r:embed="rId3">
            <a:alphaModFix/>
          </a:blip>
          <a:stretch>
            <a:fillRect/>
          </a:stretch>
        </p:blipFill>
        <p:spPr>
          <a:xfrm>
            <a:off x="2599025" y="1133175"/>
            <a:ext cx="3945947" cy="3739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Agenda</a:t>
            </a:r>
            <a:endParaRPr/>
          </a:p>
        </p:txBody>
      </p:sp>
      <p:sp>
        <p:nvSpPr>
          <p:cNvPr id="307" name="Google Shape;307;p48"/>
          <p:cNvSpPr/>
          <p:nvPr/>
        </p:nvSpPr>
        <p:spPr>
          <a:xfrm>
            <a:off x="1021955" y="1229302"/>
            <a:ext cx="333400" cy="340891"/>
          </a:xfrm>
          <a:custGeom>
            <a:avLst/>
            <a:gdLst/>
            <a:ahLst/>
            <a:cxnLst/>
            <a:rect l="l" t="t" r="r" b="b"/>
            <a:pathLst>
              <a:path w="749" h="766" extrusionOk="0">
                <a:moveTo>
                  <a:pt x="697" y="179"/>
                </a:moveTo>
                <a:cubicBezTo>
                  <a:pt x="664" y="171"/>
                  <a:pt x="631" y="191"/>
                  <a:pt x="623" y="224"/>
                </a:cubicBezTo>
                <a:cubicBezTo>
                  <a:pt x="589" y="360"/>
                  <a:pt x="589" y="360"/>
                  <a:pt x="589" y="360"/>
                </a:cubicBezTo>
                <a:cubicBezTo>
                  <a:pt x="567" y="341"/>
                  <a:pt x="541" y="326"/>
                  <a:pt x="513" y="317"/>
                </a:cubicBezTo>
                <a:cubicBezTo>
                  <a:pt x="401" y="36"/>
                  <a:pt x="401" y="36"/>
                  <a:pt x="401" y="36"/>
                </a:cubicBezTo>
                <a:cubicBezTo>
                  <a:pt x="391" y="12"/>
                  <a:pt x="363" y="0"/>
                  <a:pt x="339" y="10"/>
                </a:cubicBezTo>
                <a:cubicBezTo>
                  <a:pt x="314" y="20"/>
                  <a:pt x="302" y="47"/>
                  <a:pt x="312" y="72"/>
                </a:cubicBezTo>
                <a:cubicBezTo>
                  <a:pt x="407" y="308"/>
                  <a:pt x="407" y="308"/>
                  <a:pt x="407" y="308"/>
                </a:cubicBezTo>
                <a:cubicBezTo>
                  <a:pt x="395" y="310"/>
                  <a:pt x="384" y="313"/>
                  <a:pt x="373" y="316"/>
                </a:cubicBezTo>
                <a:cubicBezTo>
                  <a:pt x="218" y="74"/>
                  <a:pt x="218" y="74"/>
                  <a:pt x="218" y="74"/>
                </a:cubicBezTo>
                <a:cubicBezTo>
                  <a:pt x="204" y="52"/>
                  <a:pt x="175" y="45"/>
                  <a:pt x="153" y="60"/>
                </a:cubicBezTo>
                <a:cubicBezTo>
                  <a:pt x="130" y="74"/>
                  <a:pt x="124" y="103"/>
                  <a:pt x="138" y="126"/>
                </a:cubicBezTo>
                <a:cubicBezTo>
                  <a:pt x="291" y="364"/>
                  <a:pt x="291" y="364"/>
                  <a:pt x="291" y="364"/>
                </a:cubicBezTo>
                <a:cubicBezTo>
                  <a:pt x="282" y="372"/>
                  <a:pt x="275" y="381"/>
                  <a:pt x="268" y="389"/>
                </a:cubicBezTo>
                <a:cubicBezTo>
                  <a:pt x="106" y="218"/>
                  <a:pt x="106" y="218"/>
                  <a:pt x="106" y="218"/>
                </a:cubicBezTo>
                <a:cubicBezTo>
                  <a:pt x="88" y="199"/>
                  <a:pt x="57" y="198"/>
                  <a:pt x="38" y="216"/>
                </a:cubicBezTo>
                <a:cubicBezTo>
                  <a:pt x="19" y="234"/>
                  <a:pt x="18" y="264"/>
                  <a:pt x="36" y="283"/>
                </a:cubicBezTo>
                <a:cubicBezTo>
                  <a:pt x="224" y="482"/>
                  <a:pt x="224" y="482"/>
                  <a:pt x="224" y="482"/>
                </a:cubicBezTo>
                <a:cubicBezTo>
                  <a:pt x="220" y="497"/>
                  <a:pt x="219" y="512"/>
                  <a:pt x="219" y="527"/>
                </a:cubicBezTo>
                <a:cubicBezTo>
                  <a:pt x="76" y="415"/>
                  <a:pt x="76" y="415"/>
                  <a:pt x="76" y="415"/>
                </a:cubicBezTo>
                <a:cubicBezTo>
                  <a:pt x="57" y="401"/>
                  <a:pt x="30" y="404"/>
                  <a:pt x="15" y="423"/>
                </a:cubicBezTo>
                <a:cubicBezTo>
                  <a:pt x="0" y="441"/>
                  <a:pt x="4" y="469"/>
                  <a:pt x="23" y="483"/>
                </a:cubicBezTo>
                <a:cubicBezTo>
                  <a:pt x="304" y="705"/>
                  <a:pt x="304" y="705"/>
                  <a:pt x="304" y="705"/>
                </a:cubicBezTo>
                <a:cubicBezTo>
                  <a:pt x="306" y="707"/>
                  <a:pt x="308" y="708"/>
                  <a:pt x="309" y="709"/>
                </a:cubicBezTo>
                <a:cubicBezTo>
                  <a:pt x="315" y="713"/>
                  <a:pt x="315" y="713"/>
                  <a:pt x="315" y="713"/>
                </a:cubicBezTo>
                <a:cubicBezTo>
                  <a:pt x="317" y="715"/>
                  <a:pt x="320" y="717"/>
                  <a:pt x="323" y="718"/>
                </a:cubicBezTo>
                <a:cubicBezTo>
                  <a:pt x="398" y="766"/>
                  <a:pt x="497" y="766"/>
                  <a:pt x="573" y="710"/>
                </a:cubicBezTo>
                <a:cubicBezTo>
                  <a:pt x="620" y="677"/>
                  <a:pt x="649" y="629"/>
                  <a:pt x="661" y="577"/>
                </a:cubicBezTo>
                <a:cubicBezTo>
                  <a:pt x="741" y="253"/>
                  <a:pt x="741" y="253"/>
                  <a:pt x="741" y="253"/>
                </a:cubicBezTo>
                <a:cubicBezTo>
                  <a:pt x="749" y="220"/>
                  <a:pt x="729" y="188"/>
                  <a:pt x="697" y="179"/>
                </a:cubicBezTo>
                <a:close/>
              </a:path>
            </a:pathLst>
          </a:custGeom>
          <a:solidFill>
            <a:srgbClr val="88848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 name="Google Shape;308;p48"/>
          <p:cNvSpPr/>
          <p:nvPr/>
        </p:nvSpPr>
        <p:spPr>
          <a:xfrm>
            <a:off x="1076904" y="2907673"/>
            <a:ext cx="323410" cy="369612"/>
          </a:xfrm>
          <a:custGeom>
            <a:avLst/>
            <a:gdLst/>
            <a:ahLst/>
            <a:cxnLst/>
            <a:rect l="l" t="t" r="r" b="b"/>
            <a:pathLst>
              <a:path w="728" h="829" extrusionOk="0">
                <a:moveTo>
                  <a:pt x="93" y="338"/>
                </a:moveTo>
                <a:cubicBezTo>
                  <a:pt x="108" y="345"/>
                  <a:pt x="126" y="339"/>
                  <a:pt x="134" y="324"/>
                </a:cubicBezTo>
                <a:cubicBezTo>
                  <a:pt x="135" y="321"/>
                  <a:pt x="136" y="319"/>
                  <a:pt x="136" y="316"/>
                </a:cubicBezTo>
                <a:cubicBezTo>
                  <a:pt x="150" y="307"/>
                  <a:pt x="170" y="293"/>
                  <a:pt x="188" y="274"/>
                </a:cubicBezTo>
                <a:cubicBezTo>
                  <a:pt x="111" y="411"/>
                  <a:pt x="91" y="504"/>
                  <a:pt x="91" y="504"/>
                </a:cubicBezTo>
                <a:cubicBezTo>
                  <a:pt x="142" y="533"/>
                  <a:pt x="142" y="533"/>
                  <a:pt x="142" y="533"/>
                </a:cubicBezTo>
                <a:cubicBezTo>
                  <a:pt x="194" y="563"/>
                  <a:pt x="194" y="563"/>
                  <a:pt x="194" y="563"/>
                </a:cubicBezTo>
                <a:cubicBezTo>
                  <a:pt x="194" y="563"/>
                  <a:pt x="268" y="496"/>
                  <a:pt x="350" y="354"/>
                </a:cubicBezTo>
                <a:cubicBezTo>
                  <a:pt x="433" y="211"/>
                  <a:pt x="453" y="113"/>
                  <a:pt x="453" y="113"/>
                </a:cubicBezTo>
                <a:cubicBezTo>
                  <a:pt x="402" y="84"/>
                  <a:pt x="402" y="84"/>
                  <a:pt x="402" y="84"/>
                </a:cubicBezTo>
                <a:cubicBezTo>
                  <a:pt x="354" y="56"/>
                  <a:pt x="354" y="56"/>
                  <a:pt x="354" y="56"/>
                </a:cubicBezTo>
                <a:cubicBezTo>
                  <a:pt x="351" y="45"/>
                  <a:pt x="344" y="35"/>
                  <a:pt x="334" y="28"/>
                </a:cubicBezTo>
                <a:cubicBezTo>
                  <a:pt x="314" y="12"/>
                  <a:pt x="286" y="11"/>
                  <a:pt x="265" y="25"/>
                </a:cubicBezTo>
                <a:cubicBezTo>
                  <a:pt x="242" y="40"/>
                  <a:pt x="236" y="63"/>
                  <a:pt x="228" y="95"/>
                </a:cubicBezTo>
                <a:cubicBezTo>
                  <a:pt x="220" y="124"/>
                  <a:pt x="210" y="165"/>
                  <a:pt x="182" y="222"/>
                </a:cubicBezTo>
                <a:cubicBezTo>
                  <a:pt x="168" y="251"/>
                  <a:pt x="140" y="273"/>
                  <a:pt x="121" y="284"/>
                </a:cubicBezTo>
                <a:cubicBezTo>
                  <a:pt x="120" y="284"/>
                  <a:pt x="120" y="284"/>
                  <a:pt x="119" y="283"/>
                </a:cubicBezTo>
                <a:cubicBezTo>
                  <a:pt x="104" y="276"/>
                  <a:pt x="86" y="282"/>
                  <a:pt x="79" y="298"/>
                </a:cubicBezTo>
                <a:cubicBezTo>
                  <a:pt x="71" y="313"/>
                  <a:pt x="78" y="331"/>
                  <a:pt x="93" y="338"/>
                </a:cubicBezTo>
                <a:close/>
                <a:moveTo>
                  <a:pt x="344" y="111"/>
                </a:moveTo>
                <a:cubicBezTo>
                  <a:pt x="349" y="106"/>
                  <a:pt x="357" y="105"/>
                  <a:pt x="362" y="109"/>
                </a:cubicBezTo>
                <a:cubicBezTo>
                  <a:pt x="368" y="114"/>
                  <a:pt x="369" y="122"/>
                  <a:pt x="364" y="128"/>
                </a:cubicBezTo>
                <a:cubicBezTo>
                  <a:pt x="364" y="128"/>
                  <a:pt x="315" y="187"/>
                  <a:pt x="252" y="297"/>
                </a:cubicBezTo>
                <a:cubicBezTo>
                  <a:pt x="188" y="407"/>
                  <a:pt x="162" y="478"/>
                  <a:pt x="162" y="479"/>
                </a:cubicBezTo>
                <a:cubicBezTo>
                  <a:pt x="160" y="484"/>
                  <a:pt x="155" y="487"/>
                  <a:pt x="149" y="487"/>
                </a:cubicBezTo>
                <a:cubicBezTo>
                  <a:pt x="148" y="487"/>
                  <a:pt x="146" y="487"/>
                  <a:pt x="145" y="486"/>
                </a:cubicBezTo>
                <a:cubicBezTo>
                  <a:pt x="138" y="484"/>
                  <a:pt x="135" y="476"/>
                  <a:pt x="137" y="470"/>
                </a:cubicBezTo>
                <a:cubicBezTo>
                  <a:pt x="138" y="467"/>
                  <a:pt x="165" y="396"/>
                  <a:pt x="229" y="284"/>
                </a:cubicBezTo>
                <a:cubicBezTo>
                  <a:pt x="294" y="172"/>
                  <a:pt x="342" y="114"/>
                  <a:pt x="344" y="111"/>
                </a:cubicBezTo>
                <a:close/>
                <a:moveTo>
                  <a:pt x="261" y="104"/>
                </a:moveTo>
                <a:cubicBezTo>
                  <a:pt x="269" y="74"/>
                  <a:pt x="273" y="61"/>
                  <a:pt x="284" y="54"/>
                </a:cubicBezTo>
                <a:cubicBezTo>
                  <a:pt x="295" y="47"/>
                  <a:pt x="306" y="50"/>
                  <a:pt x="313" y="55"/>
                </a:cubicBezTo>
                <a:cubicBezTo>
                  <a:pt x="317" y="58"/>
                  <a:pt x="326" y="68"/>
                  <a:pt x="321" y="84"/>
                </a:cubicBezTo>
                <a:cubicBezTo>
                  <a:pt x="298" y="110"/>
                  <a:pt x="263" y="153"/>
                  <a:pt x="224" y="213"/>
                </a:cubicBezTo>
                <a:cubicBezTo>
                  <a:pt x="245" y="165"/>
                  <a:pt x="255" y="130"/>
                  <a:pt x="261" y="104"/>
                </a:cubicBezTo>
                <a:close/>
                <a:moveTo>
                  <a:pt x="108" y="592"/>
                </a:moveTo>
                <a:cubicBezTo>
                  <a:pt x="96" y="585"/>
                  <a:pt x="85" y="580"/>
                  <a:pt x="75" y="577"/>
                </a:cubicBezTo>
                <a:cubicBezTo>
                  <a:pt x="84" y="531"/>
                  <a:pt x="84" y="531"/>
                  <a:pt x="84" y="531"/>
                </a:cubicBezTo>
                <a:cubicBezTo>
                  <a:pt x="174" y="583"/>
                  <a:pt x="174" y="583"/>
                  <a:pt x="174" y="583"/>
                </a:cubicBezTo>
                <a:cubicBezTo>
                  <a:pt x="138" y="614"/>
                  <a:pt x="138" y="614"/>
                  <a:pt x="138" y="614"/>
                </a:cubicBezTo>
                <a:cubicBezTo>
                  <a:pt x="130" y="606"/>
                  <a:pt x="120" y="599"/>
                  <a:pt x="108" y="592"/>
                </a:cubicBezTo>
                <a:close/>
                <a:moveTo>
                  <a:pt x="461" y="87"/>
                </a:moveTo>
                <a:cubicBezTo>
                  <a:pt x="369" y="34"/>
                  <a:pt x="369" y="34"/>
                  <a:pt x="369" y="34"/>
                </a:cubicBezTo>
                <a:cubicBezTo>
                  <a:pt x="384" y="8"/>
                  <a:pt x="416" y="0"/>
                  <a:pt x="442" y="14"/>
                </a:cubicBezTo>
                <a:cubicBezTo>
                  <a:pt x="467" y="29"/>
                  <a:pt x="476" y="61"/>
                  <a:pt x="461" y="87"/>
                </a:cubicBezTo>
                <a:close/>
                <a:moveTo>
                  <a:pt x="728" y="468"/>
                </a:moveTo>
                <a:cubicBezTo>
                  <a:pt x="728" y="480"/>
                  <a:pt x="719" y="489"/>
                  <a:pt x="707" y="489"/>
                </a:cubicBezTo>
                <a:cubicBezTo>
                  <a:pt x="500" y="489"/>
                  <a:pt x="406" y="532"/>
                  <a:pt x="406" y="571"/>
                </a:cubicBezTo>
                <a:cubicBezTo>
                  <a:pt x="406" y="588"/>
                  <a:pt x="419" y="597"/>
                  <a:pt x="441" y="611"/>
                </a:cubicBezTo>
                <a:cubicBezTo>
                  <a:pt x="466" y="628"/>
                  <a:pt x="497" y="648"/>
                  <a:pt x="497" y="691"/>
                </a:cubicBezTo>
                <a:cubicBezTo>
                  <a:pt x="497" y="752"/>
                  <a:pt x="416" y="793"/>
                  <a:pt x="251" y="814"/>
                </a:cubicBezTo>
                <a:cubicBezTo>
                  <a:pt x="138" y="829"/>
                  <a:pt x="27" y="829"/>
                  <a:pt x="22" y="829"/>
                </a:cubicBezTo>
                <a:cubicBezTo>
                  <a:pt x="10" y="829"/>
                  <a:pt x="0" y="819"/>
                  <a:pt x="0" y="807"/>
                </a:cubicBezTo>
                <a:cubicBezTo>
                  <a:pt x="0" y="795"/>
                  <a:pt x="10" y="785"/>
                  <a:pt x="22" y="785"/>
                </a:cubicBezTo>
                <a:cubicBezTo>
                  <a:pt x="288" y="785"/>
                  <a:pt x="453" y="736"/>
                  <a:pt x="453" y="691"/>
                </a:cubicBezTo>
                <a:cubicBezTo>
                  <a:pt x="453" y="672"/>
                  <a:pt x="440" y="663"/>
                  <a:pt x="417" y="647"/>
                </a:cubicBezTo>
                <a:cubicBezTo>
                  <a:pt x="393" y="632"/>
                  <a:pt x="363" y="612"/>
                  <a:pt x="363" y="571"/>
                </a:cubicBezTo>
                <a:cubicBezTo>
                  <a:pt x="363" y="458"/>
                  <a:pt x="603" y="446"/>
                  <a:pt x="707" y="446"/>
                </a:cubicBezTo>
                <a:cubicBezTo>
                  <a:pt x="719" y="446"/>
                  <a:pt x="728" y="456"/>
                  <a:pt x="728" y="468"/>
                </a:cubicBezTo>
                <a:close/>
                <a:moveTo>
                  <a:pt x="150" y="668"/>
                </a:moveTo>
                <a:cubicBezTo>
                  <a:pt x="22" y="742"/>
                  <a:pt x="22" y="742"/>
                  <a:pt x="22" y="742"/>
                </a:cubicBezTo>
                <a:cubicBezTo>
                  <a:pt x="22" y="593"/>
                  <a:pt x="22" y="593"/>
                  <a:pt x="22" y="593"/>
                </a:cubicBezTo>
                <a:cubicBezTo>
                  <a:pt x="35" y="590"/>
                  <a:pt x="59" y="590"/>
                  <a:pt x="87" y="603"/>
                </a:cubicBezTo>
                <a:cubicBezTo>
                  <a:pt x="52" y="664"/>
                  <a:pt x="52" y="664"/>
                  <a:pt x="52" y="664"/>
                </a:cubicBezTo>
                <a:cubicBezTo>
                  <a:pt x="48" y="670"/>
                  <a:pt x="50" y="678"/>
                  <a:pt x="56" y="682"/>
                </a:cubicBezTo>
                <a:cubicBezTo>
                  <a:pt x="59" y="683"/>
                  <a:pt x="61" y="683"/>
                  <a:pt x="63" y="683"/>
                </a:cubicBezTo>
                <a:cubicBezTo>
                  <a:pt x="67" y="683"/>
                  <a:pt x="72" y="681"/>
                  <a:pt x="74" y="677"/>
                </a:cubicBezTo>
                <a:cubicBezTo>
                  <a:pt x="110" y="616"/>
                  <a:pt x="110" y="616"/>
                  <a:pt x="110" y="616"/>
                </a:cubicBezTo>
                <a:cubicBezTo>
                  <a:pt x="135" y="633"/>
                  <a:pt x="147" y="654"/>
                  <a:pt x="150" y="668"/>
                </a:cubicBezTo>
                <a:close/>
              </a:path>
            </a:pathLst>
          </a:custGeom>
          <a:solidFill>
            <a:srgbClr val="88848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 name="Google Shape;309;p48"/>
          <p:cNvSpPr/>
          <p:nvPr/>
        </p:nvSpPr>
        <p:spPr>
          <a:xfrm>
            <a:off x="1066289" y="3653494"/>
            <a:ext cx="244743" cy="338394"/>
          </a:xfrm>
          <a:custGeom>
            <a:avLst/>
            <a:gdLst/>
            <a:ahLst/>
            <a:cxnLst/>
            <a:rect l="l" t="t" r="r" b="b"/>
            <a:pathLst>
              <a:path w="546" h="753" extrusionOk="0">
                <a:moveTo>
                  <a:pt x="546" y="67"/>
                </a:moveTo>
                <a:cubicBezTo>
                  <a:pt x="546" y="718"/>
                  <a:pt x="546" y="718"/>
                  <a:pt x="546" y="718"/>
                </a:cubicBezTo>
                <a:cubicBezTo>
                  <a:pt x="546" y="738"/>
                  <a:pt x="530" y="753"/>
                  <a:pt x="511" y="753"/>
                </a:cubicBezTo>
                <a:cubicBezTo>
                  <a:pt x="34" y="753"/>
                  <a:pt x="34" y="753"/>
                  <a:pt x="34" y="753"/>
                </a:cubicBezTo>
                <a:cubicBezTo>
                  <a:pt x="15" y="753"/>
                  <a:pt x="0" y="738"/>
                  <a:pt x="0" y="718"/>
                </a:cubicBezTo>
                <a:cubicBezTo>
                  <a:pt x="0" y="67"/>
                  <a:pt x="0" y="67"/>
                  <a:pt x="0" y="67"/>
                </a:cubicBezTo>
                <a:cubicBezTo>
                  <a:pt x="0" y="48"/>
                  <a:pt x="15" y="32"/>
                  <a:pt x="34" y="32"/>
                </a:cubicBezTo>
                <a:cubicBezTo>
                  <a:pt x="194" y="32"/>
                  <a:pt x="194" y="32"/>
                  <a:pt x="194" y="32"/>
                </a:cubicBezTo>
                <a:cubicBezTo>
                  <a:pt x="192" y="40"/>
                  <a:pt x="190" y="48"/>
                  <a:pt x="190" y="57"/>
                </a:cubicBezTo>
                <a:cubicBezTo>
                  <a:pt x="190" y="63"/>
                  <a:pt x="187" y="69"/>
                  <a:pt x="182" y="73"/>
                </a:cubicBezTo>
                <a:cubicBezTo>
                  <a:pt x="36" y="73"/>
                  <a:pt x="36" y="73"/>
                  <a:pt x="36" y="73"/>
                </a:cubicBezTo>
                <a:cubicBezTo>
                  <a:pt x="36" y="719"/>
                  <a:pt x="36" y="719"/>
                  <a:pt x="36" y="719"/>
                </a:cubicBezTo>
                <a:cubicBezTo>
                  <a:pt x="509" y="719"/>
                  <a:pt x="509" y="719"/>
                  <a:pt x="509" y="719"/>
                </a:cubicBezTo>
                <a:cubicBezTo>
                  <a:pt x="509" y="73"/>
                  <a:pt x="509" y="73"/>
                  <a:pt x="509" y="73"/>
                </a:cubicBezTo>
                <a:cubicBezTo>
                  <a:pt x="363" y="73"/>
                  <a:pt x="363" y="73"/>
                  <a:pt x="363" y="73"/>
                </a:cubicBezTo>
                <a:cubicBezTo>
                  <a:pt x="358" y="69"/>
                  <a:pt x="355" y="63"/>
                  <a:pt x="355" y="57"/>
                </a:cubicBezTo>
                <a:cubicBezTo>
                  <a:pt x="355" y="48"/>
                  <a:pt x="353" y="40"/>
                  <a:pt x="351" y="32"/>
                </a:cubicBezTo>
                <a:cubicBezTo>
                  <a:pt x="511" y="32"/>
                  <a:pt x="511" y="32"/>
                  <a:pt x="511" y="32"/>
                </a:cubicBezTo>
                <a:cubicBezTo>
                  <a:pt x="530" y="32"/>
                  <a:pt x="546" y="48"/>
                  <a:pt x="546" y="67"/>
                </a:cubicBezTo>
                <a:close/>
                <a:moveTo>
                  <a:pt x="468" y="203"/>
                </a:moveTo>
                <a:cubicBezTo>
                  <a:pt x="468" y="676"/>
                  <a:pt x="468" y="676"/>
                  <a:pt x="468" y="676"/>
                </a:cubicBezTo>
                <a:cubicBezTo>
                  <a:pt x="77" y="676"/>
                  <a:pt x="77" y="676"/>
                  <a:pt x="77" y="676"/>
                </a:cubicBezTo>
                <a:cubicBezTo>
                  <a:pt x="77" y="203"/>
                  <a:pt x="77" y="203"/>
                  <a:pt x="77" y="203"/>
                </a:cubicBezTo>
                <a:cubicBezTo>
                  <a:pt x="78" y="203"/>
                  <a:pt x="78" y="203"/>
                  <a:pt x="79" y="203"/>
                </a:cubicBezTo>
                <a:cubicBezTo>
                  <a:pt x="467" y="203"/>
                  <a:pt x="467" y="203"/>
                  <a:pt x="467" y="203"/>
                </a:cubicBezTo>
                <a:cubicBezTo>
                  <a:pt x="467" y="203"/>
                  <a:pt x="468" y="203"/>
                  <a:pt x="468" y="203"/>
                </a:cubicBezTo>
                <a:close/>
                <a:moveTo>
                  <a:pt x="286" y="401"/>
                </a:moveTo>
                <a:cubicBezTo>
                  <a:pt x="277" y="392"/>
                  <a:pt x="263" y="392"/>
                  <a:pt x="255" y="401"/>
                </a:cubicBezTo>
                <a:cubicBezTo>
                  <a:pt x="185" y="471"/>
                  <a:pt x="185" y="471"/>
                  <a:pt x="185" y="471"/>
                </a:cubicBezTo>
                <a:cubicBezTo>
                  <a:pt x="160" y="446"/>
                  <a:pt x="160" y="446"/>
                  <a:pt x="160" y="446"/>
                </a:cubicBezTo>
                <a:cubicBezTo>
                  <a:pt x="152" y="438"/>
                  <a:pt x="138" y="438"/>
                  <a:pt x="130" y="446"/>
                </a:cubicBezTo>
                <a:cubicBezTo>
                  <a:pt x="121" y="454"/>
                  <a:pt x="121" y="468"/>
                  <a:pt x="130" y="477"/>
                </a:cubicBezTo>
                <a:cubicBezTo>
                  <a:pt x="170" y="517"/>
                  <a:pt x="170" y="517"/>
                  <a:pt x="170" y="517"/>
                </a:cubicBezTo>
                <a:cubicBezTo>
                  <a:pt x="174" y="521"/>
                  <a:pt x="179" y="523"/>
                  <a:pt x="185" y="523"/>
                </a:cubicBezTo>
                <a:cubicBezTo>
                  <a:pt x="191" y="523"/>
                  <a:pt x="196" y="521"/>
                  <a:pt x="200" y="517"/>
                </a:cubicBezTo>
                <a:cubicBezTo>
                  <a:pt x="286" y="431"/>
                  <a:pt x="286" y="431"/>
                  <a:pt x="286" y="431"/>
                </a:cubicBezTo>
                <a:cubicBezTo>
                  <a:pt x="294" y="423"/>
                  <a:pt x="294" y="409"/>
                  <a:pt x="286" y="401"/>
                </a:cubicBezTo>
                <a:close/>
                <a:moveTo>
                  <a:pt x="286" y="267"/>
                </a:moveTo>
                <a:cubicBezTo>
                  <a:pt x="277" y="258"/>
                  <a:pt x="263" y="258"/>
                  <a:pt x="255" y="267"/>
                </a:cubicBezTo>
                <a:cubicBezTo>
                  <a:pt x="185" y="337"/>
                  <a:pt x="185" y="337"/>
                  <a:pt x="185" y="337"/>
                </a:cubicBezTo>
                <a:cubicBezTo>
                  <a:pt x="160" y="312"/>
                  <a:pt x="160" y="312"/>
                  <a:pt x="160" y="312"/>
                </a:cubicBezTo>
                <a:cubicBezTo>
                  <a:pt x="152" y="303"/>
                  <a:pt x="138" y="303"/>
                  <a:pt x="130" y="312"/>
                </a:cubicBezTo>
                <a:cubicBezTo>
                  <a:pt x="121" y="320"/>
                  <a:pt x="121" y="334"/>
                  <a:pt x="130" y="343"/>
                </a:cubicBezTo>
                <a:cubicBezTo>
                  <a:pt x="170" y="383"/>
                  <a:pt x="170" y="383"/>
                  <a:pt x="170" y="383"/>
                </a:cubicBezTo>
                <a:cubicBezTo>
                  <a:pt x="174" y="387"/>
                  <a:pt x="179" y="389"/>
                  <a:pt x="185" y="389"/>
                </a:cubicBezTo>
                <a:cubicBezTo>
                  <a:pt x="191" y="389"/>
                  <a:pt x="196" y="387"/>
                  <a:pt x="200" y="383"/>
                </a:cubicBezTo>
                <a:cubicBezTo>
                  <a:pt x="286" y="297"/>
                  <a:pt x="286" y="297"/>
                  <a:pt x="286" y="297"/>
                </a:cubicBezTo>
                <a:cubicBezTo>
                  <a:pt x="294" y="289"/>
                  <a:pt x="294" y="275"/>
                  <a:pt x="286" y="267"/>
                </a:cubicBezTo>
                <a:close/>
                <a:moveTo>
                  <a:pt x="77" y="138"/>
                </a:moveTo>
                <a:cubicBezTo>
                  <a:pt x="77" y="119"/>
                  <a:pt x="92" y="104"/>
                  <a:pt x="111" y="104"/>
                </a:cubicBezTo>
                <a:cubicBezTo>
                  <a:pt x="169" y="104"/>
                  <a:pt x="169" y="104"/>
                  <a:pt x="169" y="104"/>
                </a:cubicBezTo>
                <a:cubicBezTo>
                  <a:pt x="195" y="104"/>
                  <a:pt x="216" y="83"/>
                  <a:pt x="216" y="57"/>
                </a:cubicBezTo>
                <a:cubicBezTo>
                  <a:pt x="216" y="25"/>
                  <a:pt x="242" y="0"/>
                  <a:pt x="273" y="0"/>
                </a:cubicBezTo>
                <a:cubicBezTo>
                  <a:pt x="304" y="0"/>
                  <a:pt x="329" y="25"/>
                  <a:pt x="329" y="57"/>
                </a:cubicBezTo>
                <a:cubicBezTo>
                  <a:pt x="329" y="83"/>
                  <a:pt x="350" y="104"/>
                  <a:pt x="377" y="104"/>
                </a:cubicBezTo>
                <a:cubicBezTo>
                  <a:pt x="435" y="104"/>
                  <a:pt x="435" y="104"/>
                  <a:pt x="435" y="104"/>
                </a:cubicBezTo>
                <a:cubicBezTo>
                  <a:pt x="453" y="104"/>
                  <a:pt x="468" y="119"/>
                  <a:pt x="468" y="138"/>
                </a:cubicBezTo>
                <a:cubicBezTo>
                  <a:pt x="468" y="168"/>
                  <a:pt x="468" y="168"/>
                  <a:pt x="468" y="168"/>
                </a:cubicBezTo>
                <a:cubicBezTo>
                  <a:pt x="468" y="171"/>
                  <a:pt x="468" y="174"/>
                  <a:pt x="467" y="177"/>
                </a:cubicBezTo>
                <a:cubicBezTo>
                  <a:pt x="79" y="177"/>
                  <a:pt x="79" y="177"/>
                  <a:pt x="79" y="177"/>
                </a:cubicBezTo>
                <a:cubicBezTo>
                  <a:pt x="78" y="174"/>
                  <a:pt x="77" y="171"/>
                  <a:pt x="77" y="168"/>
                </a:cubicBezTo>
                <a:lnTo>
                  <a:pt x="77" y="138"/>
                </a:lnTo>
                <a:close/>
                <a:moveTo>
                  <a:pt x="250" y="57"/>
                </a:moveTo>
                <a:cubicBezTo>
                  <a:pt x="250" y="69"/>
                  <a:pt x="260" y="79"/>
                  <a:pt x="273" y="79"/>
                </a:cubicBezTo>
                <a:cubicBezTo>
                  <a:pt x="285" y="79"/>
                  <a:pt x="296" y="69"/>
                  <a:pt x="296" y="57"/>
                </a:cubicBezTo>
                <a:cubicBezTo>
                  <a:pt x="296" y="44"/>
                  <a:pt x="285" y="34"/>
                  <a:pt x="273" y="34"/>
                </a:cubicBezTo>
                <a:cubicBezTo>
                  <a:pt x="260" y="34"/>
                  <a:pt x="250" y="44"/>
                  <a:pt x="250" y="57"/>
                </a:cubicBezTo>
                <a:close/>
              </a:path>
            </a:pathLst>
          </a:custGeom>
          <a:solidFill>
            <a:srgbClr val="88848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48"/>
          <p:cNvSpPr/>
          <p:nvPr/>
        </p:nvSpPr>
        <p:spPr>
          <a:xfrm>
            <a:off x="1061927" y="2090338"/>
            <a:ext cx="253484" cy="297189"/>
          </a:xfrm>
          <a:custGeom>
            <a:avLst/>
            <a:gdLst/>
            <a:ahLst/>
            <a:cxnLst/>
            <a:rect l="l" t="t" r="r" b="b"/>
            <a:pathLst>
              <a:path w="569" h="670" extrusionOk="0">
                <a:moveTo>
                  <a:pt x="534" y="143"/>
                </a:moveTo>
                <a:cubicBezTo>
                  <a:pt x="426" y="35"/>
                  <a:pt x="426" y="35"/>
                  <a:pt x="426" y="35"/>
                </a:cubicBezTo>
                <a:cubicBezTo>
                  <a:pt x="392" y="0"/>
                  <a:pt x="392" y="0"/>
                  <a:pt x="392" y="0"/>
                </a:cubicBezTo>
                <a:cubicBezTo>
                  <a:pt x="105" y="0"/>
                  <a:pt x="105" y="0"/>
                  <a:pt x="105" y="0"/>
                </a:cubicBezTo>
                <a:cubicBezTo>
                  <a:pt x="86" y="0"/>
                  <a:pt x="71" y="16"/>
                  <a:pt x="71" y="35"/>
                </a:cubicBezTo>
                <a:cubicBezTo>
                  <a:pt x="71" y="137"/>
                  <a:pt x="71" y="137"/>
                  <a:pt x="71" y="137"/>
                </a:cubicBezTo>
                <a:cubicBezTo>
                  <a:pt x="85" y="137"/>
                  <a:pt x="98" y="142"/>
                  <a:pt x="108" y="151"/>
                </a:cubicBezTo>
                <a:cubicBezTo>
                  <a:pt x="382" y="425"/>
                  <a:pt x="382" y="425"/>
                  <a:pt x="382" y="425"/>
                </a:cubicBezTo>
                <a:cubicBezTo>
                  <a:pt x="428" y="598"/>
                  <a:pt x="428" y="598"/>
                  <a:pt x="428" y="598"/>
                </a:cubicBezTo>
                <a:cubicBezTo>
                  <a:pt x="258" y="552"/>
                  <a:pt x="258" y="552"/>
                  <a:pt x="258" y="552"/>
                </a:cubicBezTo>
                <a:cubicBezTo>
                  <a:pt x="71" y="366"/>
                  <a:pt x="71" y="366"/>
                  <a:pt x="71" y="366"/>
                </a:cubicBezTo>
                <a:cubicBezTo>
                  <a:pt x="71" y="635"/>
                  <a:pt x="71" y="635"/>
                  <a:pt x="71" y="635"/>
                </a:cubicBezTo>
                <a:cubicBezTo>
                  <a:pt x="71" y="655"/>
                  <a:pt x="86" y="670"/>
                  <a:pt x="105" y="670"/>
                </a:cubicBezTo>
                <a:cubicBezTo>
                  <a:pt x="534" y="670"/>
                  <a:pt x="534" y="670"/>
                  <a:pt x="534" y="670"/>
                </a:cubicBezTo>
                <a:cubicBezTo>
                  <a:pt x="553" y="670"/>
                  <a:pt x="569" y="655"/>
                  <a:pt x="569" y="635"/>
                </a:cubicBezTo>
                <a:cubicBezTo>
                  <a:pt x="569" y="177"/>
                  <a:pt x="569" y="177"/>
                  <a:pt x="569" y="177"/>
                </a:cubicBezTo>
                <a:lnTo>
                  <a:pt x="534" y="143"/>
                </a:lnTo>
                <a:close/>
                <a:moveTo>
                  <a:pt x="387" y="182"/>
                </a:moveTo>
                <a:cubicBezTo>
                  <a:pt x="387" y="52"/>
                  <a:pt x="387" y="52"/>
                  <a:pt x="387" y="52"/>
                </a:cubicBezTo>
                <a:cubicBezTo>
                  <a:pt x="426" y="91"/>
                  <a:pt x="426" y="91"/>
                  <a:pt x="426" y="91"/>
                </a:cubicBezTo>
                <a:cubicBezTo>
                  <a:pt x="426" y="143"/>
                  <a:pt x="426" y="143"/>
                  <a:pt x="426" y="143"/>
                </a:cubicBezTo>
                <a:cubicBezTo>
                  <a:pt x="478" y="143"/>
                  <a:pt x="478" y="143"/>
                  <a:pt x="478" y="143"/>
                </a:cubicBezTo>
                <a:cubicBezTo>
                  <a:pt x="517" y="182"/>
                  <a:pt x="517" y="182"/>
                  <a:pt x="517" y="182"/>
                </a:cubicBezTo>
                <a:lnTo>
                  <a:pt x="387" y="182"/>
                </a:lnTo>
                <a:close/>
                <a:moveTo>
                  <a:pt x="76" y="272"/>
                </a:moveTo>
                <a:cubicBezTo>
                  <a:pt x="268" y="464"/>
                  <a:pt x="268" y="464"/>
                  <a:pt x="268" y="464"/>
                </a:cubicBezTo>
                <a:cubicBezTo>
                  <a:pt x="261" y="473"/>
                  <a:pt x="256" y="483"/>
                  <a:pt x="253" y="492"/>
                </a:cubicBezTo>
                <a:cubicBezTo>
                  <a:pt x="48" y="287"/>
                  <a:pt x="48" y="287"/>
                  <a:pt x="48" y="287"/>
                </a:cubicBezTo>
                <a:cubicBezTo>
                  <a:pt x="10" y="249"/>
                  <a:pt x="10" y="249"/>
                  <a:pt x="10" y="249"/>
                </a:cubicBezTo>
                <a:cubicBezTo>
                  <a:pt x="0" y="239"/>
                  <a:pt x="0" y="239"/>
                  <a:pt x="0" y="239"/>
                </a:cubicBezTo>
                <a:cubicBezTo>
                  <a:pt x="4" y="230"/>
                  <a:pt x="9" y="220"/>
                  <a:pt x="15" y="211"/>
                </a:cubicBezTo>
                <a:cubicBezTo>
                  <a:pt x="31" y="228"/>
                  <a:pt x="31" y="228"/>
                  <a:pt x="31" y="228"/>
                </a:cubicBezTo>
                <a:lnTo>
                  <a:pt x="76" y="272"/>
                </a:lnTo>
                <a:close/>
                <a:moveTo>
                  <a:pt x="79" y="180"/>
                </a:moveTo>
                <a:cubicBezTo>
                  <a:pt x="70" y="170"/>
                  <a:pt x="70" y="170"/>
                  <a:pt x="70" y="170"/>
                </a:cubicBezTo>
                <a:cubicBezTo>
                  <a:pt x="60" y="173"/>
                  <a:pt x="51" y="178"/>
                  <a:pt x="42" y="185"/>
                </a:cubicBezTo>
                <a:cubicBezTo>
                  <a:pt x="58" y="201"/>
                  <a:pt x="58" y="201"/>
                  <a:pt x="58" y="201"/>
                </a:cubicBezTo>
                <a:cubicBezTo>
                  <a:pt x="102" y="246"/>
                  <a:pt x="102" y="246"/>
                  <a:pt x="102" y="246"/>
                </a:cubicBezTo>
                <a:cubicBezTo>
                  <a:pt x="294" y="438"/>
                  <a:pt x="294" y="438"/>
                  <a:pt x="294" y="438"/>
                </a:cubicBezTo>
                <a:cubicBezTo>
                  <a:pt x="303" y="431"/>
                  <a:pt x="313" y="426"/>
                  <a:pt x="322" y="423"/>
                </a:cubicBezTo>
                <a:cubicBezTo>
                  <a:pt x="117" y="218"/>
                  <a:pt x="117" y="218"/>
                  <a:pt x="117" y="218"/>
                </a:cubicBezTo>
                <a:lnTo>
                  <a:pt x="79" y="180"/>
                </a:lnTo>
                <a:close/>
                <a:moveTo>
                  <a:pt x="374" y="494"/>
                </a:moveTo>
                <a:cubicBezTo>
                  <a:pt x="367" y="494"/>
                  <a:pt x="353" y="498"/>
                  <a:pt x="341" y="511"/>
                </a:cubicBezTo>
                <a:cubicBezTo>
                  <a:pt x="328" y="523"/>
                  <a:pt x="325" y="536"/>
                  <a:pt x="324" y="544"/>
                </a:cubicBezTo>
                <a:cubicBezTo>
                  <a:pt x="392" y="562"/>
                  <a:pt x="392" y="562"/>
                  <a:pt x="392" y="562"/>
                </a:cubicBezTo>
                <a:lnTo>
                  <a:pt x="374" y="494"/>
                </a:lnTo>
                <a:close/>
              </a:path>
            </a:pathLst>
          </a:custGeom>
          <a:solidFill>
            <a:srgbClr val="88848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311" name="Google Shape;311;p48"/>
          <p:cNvGraphicFramePr/>
          <p:nvPr/>
        </p:nvGraphicFramePr>
        <p:xfrm>
          <a:off x="1520250" y="1088350"/>
          <a:ext cx="6870375" cy="3154655"/>
        </p:xfrm>
        <a:graphic>
          <a:graphicData uri="http://schemas.openxmlformats.org/drawingml/2006/table">
            <a:tbl>
              <a:tblPr>
                <a:noFill/>
                <a:tableStyleId>{A8F8D7B9-491C-48EB-BF03-C3BC216E3290}</a:tableStyleId>
              </a:tblPr>
              <a:tblGrid>
                <a:gridCol w="5477550">
                  <a:extLst>
                    <a:ext uri="{9D8B030D-6E8A-4147-A177-3AD203B41FA5}">
                      <a16:colId xmlns:a16="http://schemas.microsoft.com/office/drawing/2014/main" val="20000"/>
                    </a:ext>
                  </a:extLst>
                </a:gridCol>
                <a:gridCol w="1392825">
                  <a:extLst>
                    <a:ext uri="{9D8B030D-6E8A-4147-A177-3AD203B41FA5}">
                      <a16:colId xmlns:a16="http://schemas.microsoft.com/office/drawing/2014/main" val="20001"/>
                    </a:ext>
                  </a:extLst>
                </a:gridCol>
              </a:tblGrid>
              <a:tr h="716325">
                <a:tc>
                  <a:txBody>
                    <a:bodyPr/>
                    <a:lstStyle/>
                    <a:p>
                      <a:pPr marL="0" lvl="0" indent="0" algn="l" rtl="0">
                        <a:spcBef>
                          <a:spcPts val="0"/>
                        </a:spcBef>
                        <a:spcAft>
                          <a:spcPts val="0"/>
                        </a:spcAft>
                        <a:buClr>
                          <a:srgbClr val="000000"/>
                        </a:buClr>
                        <a:buFont typeface="Arial"/>
                        <a:buNone/>
                      </a:pPr>
                      <a:r>
                        <a:rPr lang="en-GB" sz="1600"/>
                        <a:t>Welkom</a:t>
                      </a:r>
                      <a:r>
                        <a:rPr lang="en-GB" sz="1600">
                          <a:solidFill>
                            <a:schemeClr val="dk1"/>
                          </a:solidFill>
                        </a:rPr>
                        <a:t> en introductie</a:t>
                      </a:r>
                      <a:endParaRPr/>
                    </a:p>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600"/>
                        <a:t>13:05 - 13:15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83900">
                <a:tc>
                  <a:txBody>
                    <a:bodyPr/>
                    <a:lstStyle/>
                    <a:p>
                      <a:pPr marL="0" lvl="0" indent="0" algn="l" rtl="0">
                        <a:spcBef>
                          <a:spcPts val="0"/>
                        </a:spcBef>
                        <a:spcAft>
                          <a:spcPts val="0"/>
                        </a:spcAft>
                        <a:buClr>
                          <a:srgbClr val="000000"/>
                        </a:buClr>
                        <a:buFont typeface="Arial"/>
                        <a:buNone/>
                      </a:pPr>
                      <a:r>
                        <a:rPr lang="en-GB" sz="1600"/>
                        <a:t>Samenvatting: wat hebben we gedaan in de vorige werkgroep?</a:t>
                      </a:r>
                      <a:endParaRPr sz="1600"/>
                    </a:p>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600"/>
                        <a:t>13:15 - 13:30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883900">
                <a:tc>
                  <a:txBody>
                    <a:bodyPr/>
                    <a:lstStyle/>
                    <a:p>
                      <a:pPr marL="0" lvl="0" indent="0" algn="l" rtl="0">
                        <a:spcBef>
                          <a:spcPts val="0"/>
                        </a:spcBef>
                        <a:spcAft>
                          <a:spcPts val="0"/>
                        </a:spcAft>
                        <a:buClr>
                          <a:srgbClr val="000000"/>
                        </a:buClr>
                        <a:buFont typeface="Arial"/>
                        <a:buNone/>
                      </a:pPr>
                      <a:r>
                        <a:rPr lang="en-GB" sz="1600"/>
                        <a:t>Nieuwe aanpassingen sneuvelmodel</a:t>
                      </a:r>
                      <a:endParaRPr/>
                    </a:p>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600"/>
                        <a:t>13:30 - 15:15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70525">
                <a:tc>
                  <a:txBody>
                    <a:bodyPr/>
                    <a:lstStyle/>
                    <a:p>
                      <a:pPr marL="0" lvl="0" indent="0" algn="l" rtl="0">
                        <a:spcBef>
                          <a:spcPts val="0"/>
                        </a:spcBef>
                        <a:spcAft>
                          <a:spcPts val="0"/>
                        </a:spcAft>
                        <a:buClr>
                          <a:srgbClr val="000000"/>
                        </a:buClr>
                        <a:buFont typeface="Arial"/>
                        <a:buNone/>
                      </a:pPr>
                      <a:r>
                        <a:rPr lang="en-GB" sz="1600"/>
                        <a:t>Volgende stappen</a:t>
                      </a:r>
                      <a:endParaRPr sz="1600"/>
                    </a:p>
                    <a:p>
                      <a:pPr marL="0" lvl="0" indent="0" algn="l" rtl="0">
                        <a:spcBef>
                          <a:spcPts val="0"/>
                        </a:spcBef>
                        <a:spcAft>
                          <a:spcPts val="0"/>
                        </a:spcAft>
                        <a:buNone/>
                      </a:pPr>
                      <a:endParaRPr sz="1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600"/>
                        <a:t>15:15 - 15:30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5"/>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solidFill>
                  <a:srgbClr val="000000"/>
                </a:solidFill>
                <a:latin typeface="Arial"/>
                <a:ea typeface="Arial"/>
                <a:cs typeface="Arial"/>
                <a:sym typeface="Arial"/>
              </a:rPr>
              <a:t>Aanpassing 4: Fietspad</a:t>
            </a:r>
            <a:endParaRPr sz="3200" b="1">
              <a:solidFill>
                <a:srgbClr val="000000"/>
              </a:solidFill>
              <a:latin typeface="Arial"/>
              <a:ea typeface="Arial"/>
              <a:cs typeface="Arial"/>
              <a:sym typeface="Arial"/>
            </a:endParaRPr>
          </a:p>
        </p:txBody>
      </p:sp>
      <p:pic>
        <p:nvPicPr>
          <p:cNvPr id="743" name="Google Shape;743;p75"/>
          <p:cNvPicPr preferRelativeResize="0"/>
          <p:nvPr/>
        </p:nvPicPr>
        <p:blipFill rotWithShape="1">
          <a:blip r:embed="rId3">
            <a:alphaModFix/>
          </a:blip>
          <a:srcRect l="4795" t="12643" r="3863" b="4827"/>
          <a:stretch/>
        </p:blipFill>
        <p:spPr>
          <a:xfrm>
            <a:off x="5119000" y="1539350"/>
            <a:ext cx="3887676" cy="2064800"/>
          </a:xfrm>
          <a:prstGeom prst="rect">
            <a:avLst/>
          </a:prstGeom>
          <a:noFill/>
          <a:ln>
            <a:noFill/>
          </a:ln>
        </p:spPr>
      </p:pic>
      <p:pic>
        <p:nvPicPr>
          <p:cNvPr id="744" name="Google Shape;744;p75"/>
          <p:cNvPicPr preferRelativeResize="0"/>
          <p:nvPr/>
        </p:nvPicPr>
        <p:blipFill rotWithShape="1">
          <a:blip r:embed="rId4">
            <a:alphaModFix/>
          </a:blip>
          <a:srcRect l="11235" t="24197" r="10086" b="8886"/>
          <a:stretch/>
        </p:blipFill>
        <p:spPr>
          <a:xfrm>
            <a:off x="6690250" y="3715150"/>
            <a:ext cx="1783575" cy="1102725"/>
          </a:xfrm>
          <a:prstGeom prst="rect">
            <a:avLst/>
          </a:prstGeom>
          <a:noFill/>
          <a:ln>
            <a:noFill/>
          </a:ln>
        </p:spPr>
      </p:pic>
      <p:sp>
        <p:nvSpPr>
          <p:cNvPr id="745" name="Google Shape;745;p75"/>
          <p:cNvSpPr txBox="1"/>
          <p:nvPr/>
        </p:nvSpPr>
        <p:spPr>
          <a:xfrm>
            <a:off x="688275" y="1480150"/>
            <a:ext cx="3826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Fietspad als kenmerk dat gebruikt wordt om de relevante informatie mee te geven zoals </a:t>
            </a:r>
            <a:r>
              <a:rPr lang="en-GB" b="1">
                <a:latin typeface="Proxima Nova"/>
                <a:ea typeface="Proxima Nova"/>
                <a:cs typeface="Proxima Nova"/>
                <a:sym typeface="Proxima Nova"/>
              </a:rPr>
              <a:t>breedte, verhoging…</a:t>
            </a:r>
            <a:endParaRPr b="1">
              <a:latin typeface="Proxima Nova"/>
              <a:ea typeface="Proxima Nova"/>
              <a:cs typeface="Proxima Nova"/>
              <a:sym typeface="Proxima Nova"/>
            </a:endParaRPr>
          </a:p>
          <a:p>
            <a:pPr marL="0" lvl="0" indent="0" algn="l" rtl="0">
              <a:spcBef>
                <a:spcPts val="0"/>
              </a:spcBef>
              <a:spcAft>
                <a:spcPts val="0"/>
              </a:spcAft>
              <a:buNone/>
            </a:pPr>
            <a:endParaRPr b="1">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Fietspad (</a:t>
            </a:r>
            <a:r>
              <a:rPr lang="en-GB" u="sng">
                <a:solidFill>
                  <a:schemeClr val="hlink"/>
                </a:solidFill>
                <a:latin typeface="Proxima Nova"/>
                <a:ea typeface="Proxima Nova"/>
                <a:cs typeface="Proxima Nova"/>
                <a:sym typeface="Proxima Nova"/>
                <a:hlinkClick r:id="rId5"/>
              </a:rPr>
              <a:t>Art.2.7 wegcode</a:t>
            </a:r>
            <a:r>
              <a:rPr lang="en-GB">
                <a:latin typeface="Proxima Nova"/>
                <a:ea typeface="Proxima Nova"/>
                <a:cs typeface="Proxima Nova"/>
                <a:sym typeface="Proxima Nova"/>
              </a:rPr>
              <a:t>) = Het fietspad is het deel van de openbare weg dat voor het verkeer van fietsen is voorbehouden. Het maakt geen deel uit van de rijbaan. Er mogen dus geen auto’s op rijden.</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GB">
                <a:latin typeface="Proxima Nova"/>
                <a:ea typeface="Proxima Nova"/>
                <a:cs typeface="Proxima Nova"/>
                <a:sym typeface="Proxima Nova"/>
              </a:rPr>
              <a:t>In dit </a:t>
            </a:r>
            <a:r>
              <a:rPr lang="en-GB" b="1" u="sng">
                <a:latin typeface="Proxima Nova"/>
                <a:ea typeface="Proxima Nova"/>
                <a:cs typeface="Proxima Nova"/>
                <a:sym typeface="Proxima Nova"/>
              </a:rPr>
              <a:t>voorstel</a:t>
            </a:r>
            <a:r>
              <a:rPr lang="en-GB">
                <a:latin typeface="Proxima Nova"/>
                <a:ea typeface="Proxima Nova"/>
                <a:cs typeface="Proxima Nova"/>
                <a:sym typeface="Proxima Nova"/>
              </a:rPr>
              <a:t> werd fietspad aanzien als een bijkomende </a:t>
            </a:r>
            <a:r>
              <a:rPr lang="en-GB" b="1">
                <a:latin typeface="Proxima Nova"/>
                <a:ea typeface="Proxima Nova"/>
                <a:cs typeface="Proxima Nova"/>
                <a:sym typeface="Proxima Nova"/>
              </a:rPr>
              <a:t>rijstrook</a:t>
            </a:r>
            <a:r>
              <a:rPr lang="en-GB">
                <a:latin typeface="Proxima Nova"/>
                <a:ea typeface="Proxima Nova"/>
                <a:cs typeface="Proxima Nova"/>
                <a:sym typeface="Proxima Nova"/>
              </a:rPr>
              <a:t>.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6"/>
          <p:cNvSpPr/>
          <p:nvPr/>
        </p:nvSpPr>
        <p:spPr>
          <a:xfrm>
            <a:off x="1346925" y="2220225"/>
            <a:ext cx="6483000" cy="76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6"/>
          <p:cNvSpPr txBox="1">
            <a:spLocks noGrp="1"/>
          </p:cNvSpPr>
          <p:nvPr>
            <p:ph type="title"/>
          </p:nvPr>
        </p:nvSpPr>
        <p:spPr>
          <a:xfrm>
            <a:off x="457800" y="262200"/>
            <a:ext cx="8905800" cy="837000"/>
          </a:xfrm>
          <a:prstGeom prst="rect">
            <a:avLst/>
          </a:prstGeom>
        </p:spPr>
        <p:txBody>
          <a:bodyPr spcFirstLastPara="1" wrap="square" lIns="91425" tIns="91425" rIns="91425" bIns="91425" anchor="t" anchorCtr="0">
            <a:noAutofit/>
          </a:bodyPr>
          <a:lstStyle/>
          <a:p>
            <a:pPr marL="0" marR="0" lvl="0" indent="0" algn="l" rtl="0">
              <a:lnSpc>
                <a:spcPct val="102702"/>
              </a:lnSpc>
              <a:spcBef>
                <a:spcPts val="0"/>
              </a:spcBef>
              <a:spcAft>
                <a:spcPts val="0"/>
              </a:spcAft>
              <a:buNone/>
            </a:pPr>
            <a:r>
              <a:rPr lang="en-GB" sz="3200" b="1">
                <a:solidFill>
                  <a:srgbClr val="000000"/>
                </a:solidFill>
                <a:latin typeface="Arial"/>
                <a:ea typeface="Arial"/>
                <a:cs typeface="Arial"/>
                <a:sym typeface="Arial"/>
              </a:rPr>
              <a:t>Visueel overzicht: Weg, rijbaan en rijstroken</a:t>
            </a:r>
            <a:endParaRPr sz="3200" b="1">
              <a:solidFill>
                <a:srgbClr val="000000"/>
              </a:solidFill>
              <a:latin typeface="Arial"/>
              <a:ea typeface="Arial"/>
              <a:cs typeface="Arial"/>
              <a:sym typeface="Arial"/>
            </a:endParaRPr>
          </a:p>
        </p:txBody>
      </p:sp>
      <p:sp>
        <p:nvSpPr>
          <p:cNvPr id="752" name="Google Shape;752;p76"/>
          <p:cNvSpPr/>
          <p:nvPr/>
        </p:nvSpPr>
        <p:spPr>
          <a:xfrm>
            <a:off x="1330500" y="1576375"/>
            <a:ext cx="6483000" cy="251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t>Voetpad</a:t>
            </a:r>
            <a:endParaRPr b="1" i="1"/>
          </a:p>
        </p:txBody>
      </p:sp>
      <p:sp>
        <p:nvSpPr>
          <p:cNvPr id="753" name="Google Shape;753;p76"/>
          <p:cNvSpPr/>
          <p:nvPr/>
        </p:nvSpPr>
        <p:spPr>
          <a:xfrm>
            <a:off x="1353900" y="3889775"/>
            <a:ext cx="6483000" cy="251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i="1"/>
              <a:t>Voetpad</a:t>
            </a:r>
            <a:endParaRPr b="1" i="1"/>
          </a:p>
        </p:txBody>
      </p:sp>
      <p:cxnSp>
        <p:nvCxnSpPr>
          <p:cNvPr id="754" name="Google Shape;754;p76"/>
          <p:cNvCxnSpPr/>
          <p:nvPr/>
        </p:nvCxnSpPr>
        <p:spPr>
          <a:xfrm>
            <a:off x="1348950" y="2212825"/>
            <a:ext cx="6446100" cy="0"/>
          </a:xfrm>
          <a:prstGeom prst="straightConnector1">
            <a:avLst/>
          </a:prstGeom>
          <a:noFill/>
          <a:ln w="9525" cap="flat" cmpd="sng">
            <a:solidFill>
              <a:schemeClr val="dk2"/>
            </a:solidFill>
            <a:prstDash val="solid"/>
            <a:round/>
            <a:headEnd type="none" w="med" len="med"/>
            <a:tailEnd type="none" w="med" len="med"/>
          </a:ln>
        </p:spPr>
      </p:cxnSp>
      <p:sp>
        <p:nvSpPr>
          <p:cNvPr id="755" name="Google Shape;755;p76"/>
          <p:cNvSpPr/>
          <p:nvPr/>
        </p:nvSpPr>
        <p:spPr>
          <a:xfrm>
            <a:off x="1337925" y="2989500"/>
            <a:ext cx="6483000" cy="1236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i="1">
                <a:solidFill>
                  <a:schemeClr val="lt1"/>
                </a:solidFill>
              </a:rPr>
              <a:t>Berm</a:t>
            </a:r>
            <a:endParaRPr sz="1100" b="1" i="1">
              <a:solidFill>
                <a:schemeClr val="lt1"/>
              </a:solidFill>
            </a:endParaRPr>
          </a:p>
        </p:txBody>
      </p:sp>
      <p:cxnSp>
        <p:nvCxnSpPr>
          <p:cNvPr id="756" name="Google Shape;756;p76"/>
          <p:cNvCxnSpPr/>
          <p:nvPr/>
        </p:nvCxnSpPr>
        <p:spPr>
          <a:xfrm>
            <a:off x="1332125" y="259025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57" name="Google Shape;757;p76"/>
          <p:cNvCxnSpPr/>
          <p:nvPr/>
        </p:nvCxnSpPr>
        <p:spPr>
          <a:xfrm>
            <a:off x="2046975" y="259025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58" name="Google Shape;758;p76"/>
          <p:cNvCxnSpPr/>
          <p:nvPr/>
        </p:nvCxnSpPr>
        <p:spPr>
          <a:xfrm>
            <a:off x="2759650" y="259025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59" name="Google Shape;759;p76"/>
          <p:cNvCxnSpPr/>
          <p:nvPr/>
        </p:nvCxnSpPr>
        <p:spPr>
          <a:xfrm>
            <a:off x="3474500" y="259025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60" name="Google Shape;760;p76"/>
          <p:cNvCxnSpPr/>
          <p:nvPr/>
        </p:nvCxnSpPr>
        <p:spPr>
          <a:xfrm>
            <a:off x="4189350" y="259025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61" name="Google Shape;761;p76"/>
          <p:cNvCxnSpPr/>
          <p:nvPr/>
        </p:nvCxnSpPr>
        <p:spPr>
          <a:xfrm>
            <a:off x="4904200" y="259025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62" name="Google Shape;762;p76"/>
          <p:cNvCxnSpPr/>
          <p:nvPr/>
        </p:nvCxnSpPr>
        <p:spPr>
          <a:xfrm>
            <a:off x="5616875" y="259025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63" name="Google Shape;763;p76"/>
          <p:cNvCxnSpPr/>
          <p:nvPr/>
        </p:nvCxnSpPr>
        <p:spPr>
          <a:xfrm>
            <a:off x="6331725" y="259025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64" name="Google Shape;764;p76"/>
          <p:cNvCxnSpPr/>
          <p:nvPr/>
        </p:nvCxnSpPr>
        <p:spPr>
          <a:xfrm>
            <a:off x="7049600" y="2590250"/>
            <a:ext cx="451500" cy="0"/>
          </a:xfrm>
          <a:prstGeom prst="straightConnector1">
            <a:avLst/>
          </a:prstGeom>
          <a:noFill/>
          <a:ln w="28575" cap="flat" cmpd="sng">
            <a:solidFill>
              <a:schemeClr val="lt1"/>
            </a:solidFill>
            <a:prstDash val="solid"/>
            <a:round/>
            <a:headEnd type="none" w="med" len="med"/>
            <a:tailEnd type="none" w="med" len="med"/>
          </a:ln>
        </p:spPr>
      </p:cxnSp>
      <p:sp>
        <p:nvSpPr>
          <p:cNvPr id="765" name="Google Shape;765;p76"/>
          <p:cNvSpPr/>
          <p:nvPr/>
        </p:nvSpPr>
        <p:spPr>
          <a:xfrm>
            <a:off x="1080525" y="1480150"/>
            <a:ext cx="222000" cy="2827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txBox="1"/>
          <p:nvPr/>
        </p:nvSpPr>
        <p:spPr>
          <a:xfrm>
            <a:off x="457800" y="2693650"/>
            <a:ext cx="57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Weg</a:t>
            </a:r>
            <a:endParaRPr>
              <a:latin typeface="Proxima Nova"/>
              <a:ea typeface="Proxima Nova"/>
              <a:cs typeface="Proxima Nova"/>
              <a:sym typeface="Proxima Nova"/>
            </a:endParaRPr>
          </a:p>
        </p:txBody>
      </p:sp>
      <p:sp>
        <p:nvSpPr>
          <p:cNvPr id="767" name="Google Shape;767;p76"/>
          <p:cNvSpPr/>
          <p:nvPr/>
        </p:nvSpPr>
        <p:spPr>
          <a:xfrm>
            <a:off x="7926175" y="2220225"/>
            <a:ext cx="170100" cy="769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6"/>
          <p:cNvSpPr txBox="1"/>
          <p:nvPr/>
        </p:nvSpPr>
        <p:spPr>
          <a:xfrm>
            <a:off x="8210725" y="2390150"/>
            <a:ext cx="83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Rijbaan</a:t>
            </a:r>
            <a:endParaRPr>
              <a:latin typeface="Proxima Nova"/>
              <a:ea typeface="Proxima Nova"/>
              <a:cs typeface="Proxima Nova"/>
              <a:sym typeface="Proxima Nova"/>
            </a:endParaRPr>
          </a:p>
        </p:txBody>
      </p:sp>
      <p:sp>
        <p:nvSpPr>
          <p:cNvPr id="769" name="Google Shape;769;p76"/>
          <p:cNvSpPr/>
          <p:nvPr/>
        </p:nvSpPr>
        <p:spPr>
          <a:xfrm>
            <a:off x="7930763" y="3105450"/>
            <a:ext cx="170100" cy="400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6"/>
          <p:cNvSpPr txBox="1"/>
          <p:nvPr/>
        </p:nvSpPr>
        <p:spPr>
          <a:xfrm>
            <a:off x="8210725" y="3113100"/>
            <a:ext cx="833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Proxima Nova"/>
                <a:ea typeface="Proxima Nova"/>
                <a:cs typeface="Proxima Nova"/>
                <a:sym typeface="Proxima Nova"/>
              </a:rPr>
              <a:t>Rijstrook</a:t>
            </a:r>
            <a:endParaRPr sz="1300">
              <a:latin typeface="Proxima Nova"/>
              <a:ea typeface="Proxima Nova"/>
              <a:cs typeface="Proxima Nova"/>
              <a:sym typeface="Proxima Nova"/>
            </a:endParaRPr>
          </a:p>
        </p:txBody>
      </p:sp>
      <p:sp>
        <p:nvSpPr>
          <p:cNvPr id="771" name="Google Shape;771;p76"/>
          <p:cNvSpPr txBox="1"/>
          <p:nvPr/>
        </p:nvSpPr>
        <p:spPr>
          <a:xfrm>
            <a:off x="7962075" y="1805500"/>
            <a:ext cx="102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latin typeface="Proxima Nova"/>
                <a:ea typeface="Proxima Nova"/>
                <a:cs typeface="Proxima Nova"/>
                <a:sym typeface="Proxima Nova"/>
              </a:rPr>
              <a:t>Fietspad</a:t>
            </a:r>
            <a:endParaRPr b="1">
              <a:latin typeface="Proxima Nova"/>
              <a:ea typeface="Proxima Nova"/>
              <a:cs typeface="Proxima Nova"/>
              <a:sym typeface="Proxima Nova"/>
            </a:endParaRPr>
          </a:p>
        </p:txBody>
      </p:sp>
      <p:sp>
        <p:nvSpPr>
          <p:cNvPr id="772" name="Google Shape;772;p76"/>
          <p:cNvSpPr/>
          <p:nvPr/>
        </p:nvSpPr>
        <p:spPr>
          <a:xfrm>
            <a:off x="1337900" y="3113175"/>
            <a:ext cx="6483000" cy="76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3" name="Google Shape;773;p76"/>
          <p:cNvCxnSpPr/>
          <p:nvPr/>
        </p:nvCxnSpPr>
        <p:spPr>
          <a:xfrm>
            <a:off x="1323100" y="348320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74" name="Google Shape;774;p76"/>
          <p:cNvCxnSpPr/>
          <p:nvPr/>
        </p:nvCxnSpPr>
        <p:spPr>
          <a:xfrm>
            <a:off x="2037950" y="348320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75" name="Google Shape;775;p76"/>
          <p:cNvCxnSpPr/>
          <p:nvPr/>
        </p:nvCxnSpPr>
        <p:spPr>
          <a:xfrm>
            <a:off x="2750625" y="348320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76" name="Google Shape;776;p76"/>
          <p:cNvCxnSpPr/>
          <p:nvPr/>
        </p:nvCxnSpPr>
        <p:spPr>
          <a:xfrm>
            <a:off x="3465475" y="348320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77" name="Google Shape;777;p76"/>
          <p:cNvCxnSpPr/>
          <p:nvPr/>
        </p:nvCxnSpPr>
        <p:spPr>
          <a:xfrm>
            <a:off x="4180325" y="348320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78" name="Google Shape;778;p76"/>
          <p:cNvCxnSpPr/>
          <p:nvPr/>
        </p:nvCxnSpPr>
        <p:spPr>
          <a:xfrm>
            <a:off x="4895175" y="348320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79" name="Google Shape;779;p76"/>
          <p:cNvCxnSpPr/>
          <p:nvPr/>
        </p:nvCxnSpPr>
        <p:spPr>
          <a:xfrm>
            <a:off x="5607850" y="348320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80" name="Google Shape;780;p76"/>
          <p:cNvCxnSpPr/>
          <p:nvPr/>
        </p:nvCxnSpPr>
        <p:spPr>
          <a:xfrm>
            <a:off x="6322700" y="3483200"/>
            <a:ext cx="451500" cy="0"/>
          </a:xfrm>
          <a:prstGeom prst="straightConnector1">
            <a:avLst/>
          </a:prstGeom>
          <a:noFill/>
          <a:ln w="28575" cap="flat" cmpd="sng">
            <a:solidFill>
              <a:schemeClr val="lt1"/>
            </a:solidFill>
            <a:prstDash val="solid"/>
            <a:round/>
            <a:headEnd type="none" w="med" len="med"/>
            <a:tailEnd type="none" w="med" len="med"/>
          </a:ln>
        </p:spPr>
      </p:cxnSp>
      <p:cxnSp>
        <p:nvCxnSpPr>
          <p:cNvPr id="781" name="Google Shape;781;p76"/>
          <p:cNvCxnSpPr/>
          <p:nvPr/>
        </p:nvCxnSpPr>
        <p:spPr>
          <a:xfrm>
            <a:off x="7040575" y="3483200"/>
            <a:ext cx="451500" cy="0"/>
          </a:xfrm>
          <a:prstGeom prst="straightConnector1">
            <a:avLst/>
          </a:prstGeom>
          <a:noFill/>
          <a:ln w="28575" cap="flat" cmpd="sng">
            <a:solidFill>
              <a:schemeClr val="lt1"/>
            </a:solidFill>
            <a:prstDash val="solid"/>
            <a:round/>
            <a:headEnd type="none" w="med" len="med"/>
            <a:tailEnd type="none" w="med" len="med"/>
          </a:ln>
        </p:spPr>
      </p:cxnSp>
      <p:sp>
        <p:nvSpPr>
          <p:cNvPr id="782" name="Google Shape;782;p76"/>
          <p:cNvSpPr/>
          <p:nvPr/>
        </p:nvSpPr>
        <p:spPr>
          <a:xfrm>
            <a:off x="7930775" y="1820800"/>
            <a:ext cx="170100" cy="384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77"/>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marR="0" lvl="0" indent="0" algn="l" rtl="0">
              <a:lnSpc>
                <a:spcPct val="102702"/>
              </a:lnSpc>
              <a:spcBef>
                <a:spcPts val="0"/>
              </a:spcBef>
              <a:spcAft>
                <a:spcPts val="0"/>
              </a:spcAft>
              <a:buNone/>
            </a:pPr>
            <a:r>
              <a:rPr lang="en-GB" sz="3200" b="1">
                <a:solidFill>
                  <a:srgbClr val="000000"/>
                </a:solidFill>
                <a:latin typeface="Arial"/>
                <a:ea typeface="Arial"/>
                <a:cs typeface="Arial"/>
                <a:sym typeface="Arial"/>
              </a:rPr>
              <a:t>Enkele concrete voorbeelden (1)</a:t>
            </a:r>
            <a:endParaRPr sz="3200" b="1">
              <a:solidFill>
                <a:srgbClr val="000000"/>
              </a:solidFill>
              <a:latin typeface="Arial"/>
              <a:ea typeface="Arial"/>
              <a:cs typeface="Arial"/>
              <a:sym typeface="Arial"/>
            </a:endParaRPr>
          </a:p>
        </p:txBody>
      </p:sp>
      <p:sp>
        <p:nvSpPr>
          <p:cNvPr id="788" name="Google Shape;788;p77"/>
          <p:cNvSpPr txBox="1"/>
          <p:nvPr/>
        </p:nvSpPr>
        <p:spPr>
          <a:xfrm>
            <a:off x="2523650" y="910300"/>
            <a:ext cx="2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A</a:t>
            </a:r>
            <a:endParaRPr>
              <a:latin typeface="Proxima Nova"/>
              <a:ea typeface="Proxima Nova"/>
              <a:cs typeface="Proxima Nova"/>
              <a:sym typeface="Proxima Nova"/>
            </a:endParaRPr>
          </a:p>
        </p:txBody>
      </p:sp>
      <p:sp>
        <p:nvSpPr>
          <p:cNvPr id="789" name="Google Shape;789;p77"/>
          <p:cNvSpPr txBox="1"/>
          <p:nvPr/>
        </p:nvSpPr>
        <p:spPr>
          <a:xfrm>
            <a:off x="6169200" y="910300"/>
            <a:ext cx="2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B</a:t>
            </a:r>
            <a:endParaRPr>
              <a:latin typeface="Proxima Nova"/>
              <a:ea typeface="Proxima Nova"/>
              <a:cs typeface="Proxima Nova"/>
              <a:sym typeface="Proxima Nova"/>
            </a:endParaRPr>
          </a:p>
        </p:txBody>
      </p:sp>
      <p:sp>
        <p:nvSpPr>
          <p:cNvPr id="790" name="Google Shape;790;p77"/>
          <p:cNvSpPr/>
          <p:nvPr/>
        </p:nvSpPr>
        <p:spPr>
          <a:xfrm>
            <a:off x="4211025" y="4299850"/>
            <a:ext cx="1014000" cy="6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1" name="Google Shape;791;p77"/>
          <p:cNvPicPr preferRelativeResize="0"/>
          <p:nvPr/>
        </p:nvPicPr>
        <p:blipFill rotWithShape="1">
          <a:blip r:embed="rId3">
            <a:alphaModFix/>
          </a:blip>
          <a:srcRect l="2744" t="45037" r="68664" b="34280"/>
          <a:stretch/>
        </p:blipFill>
        <p:spPr>
          <a:xfrm>
            <a:off x="3642150" y="3478188"/>
            <a:ext cx="1679950" cy="495825"/>
          </a:xfrm>
          <a:prstGeom prst="rect">
            <a:avLst/>
          </a:prstGeom>
          <a:noFill/>
          <a:ln>
            <a:noFill/>
          </a:ln>
        </p:spPr>
      </p:pic>
      <p:sp>
        <p:nvSpPr>
          <p:cNvPr id="792" name="Google Shape;792;p77"/>
          <p:cNvSpPr txBox="1"/>
          <p:nvPr/>
        </p:nvSpPr>
        <p:spPr>
          <a:xfrm>
            <a:off x="3332400" y="2619500"/>
            <a:ext cx="247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Er is geen fietspad aanwezig</a:t>
            </a:r>
            <a:endParaRPr>
              <a:solidFill>
                <a:srgbClr val="FF0000"/>
              </a:solidFill>
              <a:latin typeface="Proxima Nova"/>
              <a:ea typeface="Proxima Nova"/>
              <a:cs typeface="Proxima Nova"/>
              <a:sym typeface="Proxima Nova"/>
            </a:endParaRPr>
          </a:p>
        </p:txBody>
      </p:sp>
      <p:pic>
        <p:nvPicPr>
          <p:cNvPr id="793" name="Google Shape;793;p77"/>
          <p:cNvPicPr preferRelativeResize="0"/>
          <p:nvPr/>
        </p:nvPicPr>
        <p:blipFill>
          <a:blip r:embed="rId4">
            <a:alphaModFix/>
          </a:blip>
          <a:stretch>
            <a:fillRect/>
          </a:stretch>
        </p:blipFill>
        <p:spPr>
          <a:xfrm>
            <a:off x="2523648" y="1231325"/>
            <a:ext cx="3916953" cy="1388175"/>
          </a:xfrm>
          <a:prstGeom prst="rect">
            <a:avLst/>
          </a:prstGeom>
          <a:noFill/>
          <a:ln>
            <a:noFill/>
          </a:ln>
        </p:spPr>
      </p:pic>
      <p:cxnSp>
        <p:nvCxnSpPr>
          <p:cNvPr id="794" name="Google Shape;794;p77"/>
          <p:cNvCxnSpPr>
            <a:stCxn id="788" idx="3"/>
            <a:endCxn id="789" idx="1"/>
          </p:cNvCxnSpPr>
          <p:nvPr/>
        </p:nvCxnSpPr>
        <p:spPr>
          <a:xfrm>
            <a:off x="2815550" y="1110400"/>
            <a:ext cx="33537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8"/>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marR="0" lvl="0" indent="0" algn="l" rtl="0">
              <a:lnSpc>
                <a:spcPct val="102702"/>
              </a:lnSpc>
              <a:spcBef>
                <a:spcPts val="0"/>
              </a:spcBef>
              <a:spcAft>
                <a:spcPts val="0"/>
              </a:spcAft>
              <a:buNone/>
            </a:pPr>
            <a:r>
              <a:rPr lang="en-GB" sz="3200" b="1">
                <a:solidFill>
                  <a:srgbClr val="000000"/>
                </a:solidFill>
                <a:latin typeface="Arial"/>
                <a:ea typeface="Arial"/>
                <a:cs typeface="Arial"/>
                <a:sym typeface="Arial"/>
              </a:rPr>
              <a:t>Enkele concrete voorbeelden (2)</a:t>
            </a:r>
            <a:endParaRPr sz="3200" b="1">
              <a:solidFill>
                <a:srgbClr val="000000"/>
              </a:solidFill>
              <a:latin typeface="Arial"/>
              <a:ea typeface="Arial"/>
              <a:cs typeface="Arial"/>
              <a:sym typeface="Arial"/>
            </a:endParaRPr>
          </a:p>
        </p:txBody>
      </p:sp>
      <p:sp>
        <p:nvSpPr>
          <p:cNvPr id="800" name="Google Shape;800;p78"/>
          <p:cNvSpPr txBox="1"/>
          <p:nvPr/>
        </p:nvSpPr>
        <p:spPr>
          <a:xfrm>
            <a:off x="1993800" y="2561775"/>
            <a:ext cx="880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Proxima Nova"/>
                <a:ea typeface="Proxima Nova"/>
                <a:cs typeface="Proxima Nova"/>
                <a:sym typeface="Proxima Nova"/>
              </a:rPr>
              <a:t>175cm</a:t>
            </a:r>
            <a:endParaRPr sz="1000">
              <a:latin typeface="Proxima Nova"/>
              <a:ea typeface="Proxima Nova"/>
              <a:cs typeface="Proxima Nova"/>
              <a:sym typeface="Proxima Nova"/>
            </a:endParaRPr>
          </a:p>
        </p:txBody>
      </p:sp>
      <p:cxnSp>
        <p:nvCxnSpPr>
          <p:cNvPr id="801" name="Google Shape;801;p78"/>
          <p:cNvCxnSpPr/>
          <p:nvPr/>
        </p:nvCxnSpPr>
        <p:spPr>
          <a:xfrm>
            <a:off x="2523650" y="2623875"/>
            <a:ext cx="7500" cy="214500"/>
          </a:xfrm>
          <a:prstGeom prst="straightConnector1">
            <a:avLst/>
          </a:prstGeom>
          <a:noFill/>
          <a:ln w="9525" cap="flat" cmpd="sng">
            <a:solidFill>
              <a:schemeClr val="dk2"/>
            </a:solidFill>
            <a:prstDash val="solid"/>
            <a:round/>
            <a:headEnd type="stealth" w="med" len="med"/>
            <a:tailEnd type="stealth" w="med" len="med"/>
          </a:ln>
        </p:spPr>
      </p:cxnSp>
      <p:sp>
        <p:nvSpPr>
          <p:cNvPr id="802" name="Google Shape;802;p78"/>
          <p:cNvSpPr txBox="1"/>
          <p:nvPr/>
        </p:nvSpPr>
        <p:spPr>
          <a:xfrm>
            <a:off x="2523650" y="910300"/>
            <a:ext cx="2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A</a:t>
            </a:r>
            <a:endParaRPr>
              <a:latin typeface="Proxima Nova"/>
              <a:ea typeface="Proxima Nova"/>
              <a:cs typeface="Proxima Nova"/>
              <a:sym typeface="Proxima Nova"/>
            </a:endParaRPr>
          </a:p>
        </p:txBody>
      </p:sp>
      <p:sp>
        <p:nvSpPr>
          <p:cNvPr id="803" name="Google Shape;803;p78"/>
          <p:cNvSpPr txBox="1"/>
          <p:nvPr/>
        </p:nvSpPr>
        <p:spPr>
          <a:xfrm>
            <a:off x="6169200" y="910300"/>
            <a:ext cx="2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B</a:t>
            </a:r>
            <a:endParaRPr>
              <a:latin typeface="Proxima Nova"/>
              <a:ea typeface="Proxima Nova"/>
              <a:cs typeface="Proxima Nova"/>
              <a:sym typeface="Proxima Nova"/>
            </a:endParaRPr>
          </a:p>
        </p:txBody>
      </p:sp>
      <p:sp>
        <p:nvSpPr>
          <p:cNvPr id="804" name="Google Shape;804;p78"/>
          <p:cNvSpPr/>
          <p:nvPr/>
        </p:nvSpPr>
        <p:spPr>
          <a:xfrm>
            <a:off x="4211025" y="4299850"/>
            <a:ext cx="1014000" cy="6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 name="Google Shape;805;p78"/>
          <p:cNvPicPr preferRelativeResize="0"/>
          <p:nvPr/>
        </p:nvPicPr>
        <p:blipFill rotWithShape="1">
          <a:blip r:embed="rId3">
            <a:alphaModFix/>
          </a:blip>
          <a:srcRect l="2545" t="10499" r="2107" b="3009"/>
          <a:stretch/>
        </p:blipFill>
        <p:spPr>
          <a:xfrm>
            <a:off x="1934600" y="2962525"/>
            <a:ext cx="5602326" cy="2073525"/>
          </a:xfrm>
          <a:prstGeom prst="rect">
            <a:avLst/>
          </a:prstGeom>
          <a:noFill/>
          <a:ln>
            <a:noFill/>
          </a:ln>
        </p:spPr>
      </p:pic>
      <p:sp>
        <p:nvSpPr>
          <p:cNvPr id="806" name="Google Shape;806;p78"/>
          <p:cNvSpPr txBox="1"/>
          <p:nvPr/>
        </p:nvSpPr>
        <p:spPr>
          <a:xfrm>
            <a:off x="7193475" y="2070125"/>
            <a:ext cx="1839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Fietspad als aparte rijstrook naast de rijbaan</a:t>
            </a:r>
            <a:endParaRPr>
              <a:solidFill>
                <a:srgbClr val="FF0000"/>
              </a:solidFill>
              <a:latin typeface="Proxima Nova"/>
              <a:ea typeface="Proxima Nova"/>
              <a:cs typeface="Proxima Nova"/>
              <a:sym typeface="Proxima Nova"/>
            </a:endParaRPr>
          </a:p>
        </p:txBody>
      </p:sp>
      <p:cxnSp>
        <p:nvCxnSpPr>
          <p:cNvPr id="807" name="Google Shape;807;p78"/>
          <p:cNvCxnSpPr/>
          <p:nvPr/>
        </p:nvCxnSpPr>
        <p:spPr>
          <a:xfrm rot="10800000">
            <a:off x="6461100" y="2684725"/>
            <a:ext cx="658800" cy="1800"/>
          </a:xfrm>
          <a:prstGeom prst="straightConnector1">
            <a:avLst/>
          </a:prstGeom>
          <a:noFill/>
          <a:ln w="9525" cap="flat" cmpd="sng">
            <a:solidFill>
              <a:srgbClr val="FF0000"/>
            </a:solidFill>
            <a:prstDash val="solid"/>
            <a:round/>
            <a:headEnd type="none" w="med" len="med"/>
            <a:tailEnd type="triangle" w="med" len="med"/>
          </a:ln>
        </p:spPr>
      </p:cxnSp>
      <p:pic>
        <p:nvPicPr>
          <p:cNvPr id="808" name="Google Shape;808;p78"/>
          <p:cNvPicPr preferRelativeResize="0"/>
          <p:nvPr/>
        </p:nvPicPr>
        <p:blipFill>
          <a:blip r:embed="rId4">
            <a:alphaModFix/>
          </a:blip>
          <a:stretch>
            <a:fillRect/>
          </a:stretch>
        </p:blipFill>
        <p:spPr>
          <a:xfrm>
            <a:off x="2589743" y="1256318"/>
            <a:ext cx="3867475" cy="1704825"/>
          </a:xfrm>
          <a:prstGeom prst="rect">
            <a:avLst/>
          </a:prstGeom>
          <a:noFill/>
          <a:ln>
            <a:noFill/>
          </a:ln>
        </p:spPr>
      </p:pic>
      <p:cxnSp>
        <p:nvCxnSpPr>
          <p:cNvPr id="809" name="Google Shape;809;p78"/>
          <p:cNvCxnSpPr/>
          <p:nvPr/>
        </p:nvCxnSpPr>
        <p:spPr>
          <a:xfrm>
            <a:off x="2815550" y="1110400"/>
            <a:ext cx="33537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9"/>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marR="0" lvl="0" indent="0" algn="l" rtl="0">
              <a:lnSpc>
                <a:spcPct val="102702"/>
              </a:lnSpc>
              <a:spcBef>
                <a:spcPts val="0"/>
              </a:spcBef>
              <a:spcAft>
                <a:spcPts val="0"/>
              </a:spcAft>
              <a:buNone/>
            </a:pPr>
            <a:r>
              <a:rPr lang="en-GB" sz="3200" b="1">
                <a:solidFill>
                  <a:srgbClr val="000000"/>
                </a:solidFill>
                <a:latin typeface="Arial"/>
                <a:ea typeface="Arial"/>
                <a:cs typeface="Arial"/>
                <a:sym typeface="Arial"/>
              </a:rPr>
              <a:t>Enkele concrete voorbeelden (3)</a:t>
            </a:r>
            <a:endParaRPr sz="3200" b="1">
              <a:solidFill>
                <a:srgbClr val="000000"/>
              </a:solidFill>
              <a:latin typeface="Arial"/>
              <a:ea typeface="Arial"/>
              <a:cs typeface="Arial"/>
              <a:sym typeface="Arial"/>
            </a:endParaRPr>
          </a:p>
        </p:txBody>
      </p:sp>
      <p:sp>
        <p:nvSpPr>
          <p:cNvPr id="815" name="Google Shape;815;p79"/>
          <p:cNvSpPr txBox="1"/>
          <p:nvPr/>
        </p:nvSpPr>
        <p:spPr>
          <a:xfrm>
            <a:off x="4478800" y="865800"/>
            <a:ext cx="2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A</a:t>
            </a:r>
            <a:endParaRPr>
              <a:latin typeface="Proxima Nova"/>
              <a:ea typeface="Proxima Nova"/>
              <a:cs typeface="Proxima Nova"/>
              <a:sym typeface="Proxima Nova"/>
            </a:endParaRPr>
          </a:p>
        </p:txBody>
      </p:sp>
      <p:sp>
        <p:nvSpPr>
          <p:cNvPr id="816" name="Google Shape;816;p79"/>
          <p:cNvSpPr txBox="1"/>
          <p:nvPr/>
        </p:nvSpPr>
        <p:spPr>
          <a:xfrm>
            <a:off x="568500" y="865800"/>
            <a:ext cx="2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B</a:t>
            </a:r>
            <a:endParaRPr>
              <a:latin typeface="Proxima Nova"/>
              <a:ea typeface="Proxima Nova"/>
              <a:cs typeface="Proxima Nova"/>
              <a:sym typeface="Proxima Nova"/>
            </a:endParaRPr>
          </a:p>
        </p:txBody>
      </p:sp>
      <p:sp>
        <p:nvSpPr>
          <p:cNvPr id="817" name="Google Shape;817;p79"/>
          <p:cNvSpPr/>
          <p:nvPr/>
        </p:nvSpPr>
        <p:spPr>
          <a:xfrm>
            <a:off x="4211025" y="4299850"/>
            <a:ext cx="1014000" cy="6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9"/>
          <p:cNvSpPr txBox="1"/>
          <p:nvPr/>
        </p:nvSpPr>
        <p:spPr>
          <a:xfrm>
            <a:off x="5429500" y="910300"/>
            <a:ext cx="1839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Fietspad gescheiden met biggetjes van de rijbaan</a:t>
            </a:r>
            <a:endParaRPr>
              <a:solidFill>
                <a:srgbClr val="FF0000"/>
              </a:solidFill>
              <a:latin typeface="Proxima Nova"/>
              <a:ea typeface="Proxima Nova"/>
              <a:cs typeface="Proxima Nova"/>
              <a:sym typeface="Proxima Nova"/>
            </a:endParaRPr>
          </a:p>
        </p:txBody>
      </p:sp>
      <p:cxnSp>
        <p:nvCxnSpPr>
          <p:cNvPr id="819" name="Google Shape;819;p79"/>
          <p:cNvCxnSpPr/>
          <p:nvPr/>
        </p:nvCxnSpPr>
        <p:spPr>
          <a:xfrm rot="10800000">
            <a:off x="4770700" y="1537275"/>
            <a:ext cx="658800" cy="1800"/>
          </a:xfrm>
          <a:prstGeom prst="straightConnector1">
            <a:avLst/>
          </a:prstGeom>
          <a:noFill/>
          <a:ln w="9525" cap="flat" cmpd="sng">
            <a:solidFill>
              <a:srgbClr val="FF0000"/>
            </a:solidFill>
            <a:prstDash val="solid"/>
            <a:round/>
            <a:headEnd type="none" w="med" len="med"/>
            <a:tailEnd type="triangle" w="med" len="med"/>
          </a:ln>
        </p:spPr>
      </p:cxnSp>
      <p:pic>
        <p:nvPicPr>
          <p:cNvPr id="820" name="Google Shape;820;p79"/>
          <p:cNvPicPr preferRelativeResize="0"/>
          <p:nvPr/>
        </p:nvPicPr>
        <p:blipFill>
          <a:blip r:embed="rId3">
            <a:alphaModFix/>
          </a:blip>
          <a:stretch>
            <a:fillRect/>
          </a:stretch>
        </p:blipFill>
        <p:spPr>
          <a:xfrm>
            <a:off x="568506" y="1266000"/>
            <a:ext cx="4202200" cy="2744701"/>
          </a:xfrm>
          <a:prstGeom prst="rect">
            <a:avLst/>
          </a:prstGeom>
          <a:noFill/>
          <a:ln>
            <a:noFill/>
          </a:ln>
        </p:spPr>
      </p:pic>
      <p:cxnSp>
        <p:nvCxnSpPr>
          <p:cNvPr id="821" name="Google Shape;821;p79"/>
          <p:cNvCxnSpPr>
            <a:stCxn id="815" idx="1"/>
            <a:endCxn id="816" idx="3"/>
          </p:cNvCxnSpPr>
          <p:nvPr/>
        </p:nvCxnSpPr>
        <p:spPr>
          <a:xfrm rot="10800000">
            <a:off x="860500" y="1065900"/>
            <a:ext cx="3618300" cy="0"/>
          </a:xfrm>
          <a:prstGeom prst="straightConnector1">
            <a:avLst/>
          </a:prstGeom>
          <a:noFill/>
          <a:ln w="9525" cap="flat" cmpd="sng">
            <a:solidFill>
              <a:schemeClr val="dk2"/>
            </a:solidFill>
            <a:prstDash val="solid"/>
            <a:round/>
            <a:headEnd type="none" w="med" len="med"/>
            <a:tailEnd type="triangle" w="med" len="med"/>
          </a:ln>
        </p:spPr>
      </p:cxnSp>
      <p:pic>
        <p:nvPicPr>
          <p:cNvPr id="822" name="Google Shape;822;p79"/>
          <p:cNvPicPr preferRelativeResize="0"/>
          <p:nvPr/>
        </p:nvPicPr>
        <p:blipFill rotWithShape="1">
          <a:blip r:embed="rId4">
            <a:alphaModFix/>
          </a:blip>
          <a:srcRect l="2781" t="10917" r="2278" b="3990"/>
          <a:stretch/>
        </p:blipFill>
        <p:spPr>
          <a:xfrm>
            <a:off x="4311350" y="3376325"/>
            <a:ext cx="4832649" cy="1767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80"/>
          <p:cNvPicPr preferRelativeResize="0"/>
          <p:nvPr/>
        </p:nvPicPr>
        <p:blipFill>
          <a:blip r:embed="rId3">
            <a:alphaModFix/>
          </a:blip>
          <a:stretch>
            <a:fillRect/>
          </a:stretch>
        </p:blipFill>
        <p:spPr>
          <a:xfrm>
            <a:off x="2423469" y="1135275"/>
            <a:ext cx="4297049" cy="1645675"/>
          </a:xfrm>
          <a:prstGeom prst="rect">
            <a:avLst/>
          </a:prstGeom>
          <a:noFill/>
          <a:ln>
            <a:noFill/>
          </a:ln>
        </p:spPr>
      </p:pic>
      <p:sp>
        <p:nvSpPr>
          <p:cNvPr id="828" name="Google Shape;828;p80"/>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marR="0" lvl="0" indent="0" algn="l" rtl="0">
              <a:lnSpc>
                <a:spcPct val="102702"/>
              </a:lnSpc>
              <a:spcBef>
                <a:spcPts val="0"/>
              </a:spcBef>
              <a:spcAft>
                <a:spcPts val="0"/>
              </a:spcAft>
              <a:buNone/>
            </a:pPr>
            <a:r>
              <a:rPr lang="en-GB" sz="3200" b="1">
                <a:solidFill>
                  <a:srgbClr val="000000"/>
                </a:solidFill>
                <a:latin typeface="Arial"/>
                <a:ea typeface="Arial"/>
                <a:cs typeface="Arial"/>
                <a:sym typeface="Arial"/>
              </a:rPr>
              <a:t>Enkele concrete voorbeelden (4)</a:t>
            </a:r>
            <a:endParaRPr sz="3200" b="1">
              <a:solidFill>
                <a:srgbClr val="000000"/>
              </a:solidFill>
              <a:latin typeface="Arial"/>
              <a:ea typeface="Arial"/>
              <a:cs typeface="Arial"/>
              <a:sym typeface="Arial"/>
            </a:endParaRPr>
          </a:p>
        </p:txBody>
      </p:sp>
      <p:sp>
        <p:nvSpPr>
          <p:cNvPr id="829" name="Google Shape;829;p80"/>
          <p:cNvSpPr txBox="1"/>
          <p:nvPr/>
        </p:nvSpPr>
        <p:spPr>
          <a:xfrm>
            <a:off x="2343213" y="821475"/>
            <a:ext cx="2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A</a:t>
            </a:r>
            <a:endParaRPr>
              <a:latin typeface="Proxima Nova"/>
              <a:ea typeface="Proxima Nova"/>
              <a:cs typeface="Proxima Nova"/>
              <a:sym typeface="Proxima Nova"/>
            </a:endParaRPr>
          </a:p>
        </p:txBody>
      </p:sp>
      <p:sp>
        <p:nvSpPr>
          <p:cNvPr id="830" name="Google Shape;830;p80"/>
          <p:cNvSpPr txBox="1"/>
          <p:nvPr/>
        </p:nvSpPr>
        <p:spPr>
          <a:xfrm>
            <a:off x="6469788" y="858475"/>
            <a:ext cx="29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Proxima Nova"/>
                <a:ea typeface="Proxima Nova"/>
                <a:cs typeface="Proxima Nova"/>
                <a:sym typeface="Proxima Nova"/>
              </a:rPr>
              <a:t>B</a:t>
            </a:r>
            <a:endParaRPr>
              <a:latin typeface="Proxima Nova"/>
              <a:ea typeface="Proxima Nova"/>
              <a:cs typeface="Proxima Nova"/>
              <a:sym typeface="Proxima Nova"/>
            </a:endParaRPr>
          </a:p>
        </p:txBody>
      </p:sp>
      <p:sp>
        <p:nvSpPr>
          <p:cNvPr id="831" name="Google Shape;831;p80"/>
          <p:cNvSpPr/>
          <p:nvPr/>
        </p:nvSpPr>
        <p:spPr>
          <a:xfrm>
            <a:off x="4211025" y="4299850"/>
            <a:ext cx="1014000" cy="67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0"/>
          <p:cNvSpPr txBox="1"/>
          <p:nvPr/>
        </p:nvSpPr>
        <p:spPr>
          <a:xfrm>
            <a:off x="6875225" y="932475"/>
            <a:ext cx="1839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Proxima Nova"/>
                <a:ea typeface="Proxima Nova"/>
                <a:cs typeface="Proxima Nova"/>
                <a:sym typeface="Proxima Nova"/>
              </a:rPr>
              <a:t>Fietspad geheel los van de rijbaan</a:t>
            </a:r>
            <a:endParaRPr>
              <a:solidFill>
                <a:srgbClr val="FF0000"/>
              </a:solidFill>
              <a:latin typeface="Proxima Nova"/>
              <a:ea typeface="Proxima Nova"/>
              <a:cs typeface="Proxima Nova"/>
              <a:sym typeface="Proxima Nova"/>
            </a:endParaRPr>
          </a:p>
        </p:txBody>
      </p:sp>
      <p:cxnSp>
        <p:nvCxnSpPr>
          <p:cNvPr id="833" name="Google Shape;833;p80"/>
          <p:cNvCxnSpPr/>
          <p:nvPr/>
        </p:nvCxnSpPr>
        <p:spPr>
          <a:xfrm>
            <a:off x="5269450" y="1240275"/>
            <a:ext cx="392100" cy="0"/>
          </a:xfrm>
          <a:prstGeom prst="straightConnector1">
            <a:avLst/>
          </a:prstGeom>
          <a:noFill/>
          <a:ln w="9525" cap="flat" cmpd="sng">
            <a:solidFill>
              <a:schemeClr val="dk2"/>
            </a:solidFill>
            <a:prstDash val="solid"/>
            <a:round/>
            <a:headEnd type="none" w="med" len="med"/>
            <a:tailEnd type="triangle" w="med" len="med"/>
          </a:ln>
        </p:spPr>
      </p:cxnSp>
      <p:pic>
        <p:nvPicPr>
          <p:cNvPr id="834" name="Google Shape;834;p80"/>
          <p:cNvPicPr preferRelativeResize="0"/>
          <p:nvPr/>
        </p:nvPicPr>
        <p:blipFill rotWithShape="1">
          <a:blip r:embed="rId4">
            <a:alphaModFix/>
          </a:blip>
          <a:srcRect l="2640" t="10944" r="2021" b="4151"/>
          <a:stretch/>
        </p:blipFill>
        <p:spPr>
          <a:xfrm>
            <a:off x="2020375" y="2817025"/>
            <a:ext cx="5631975" cy="2046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81"/>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marR="0" lvl="0" indent="0" algn="l" rtl="0">
              <a:lnSpc>
                <a:spcPct val="102702"/>
              </a:lnSpc>
              <a:spcBef>
                <a:spcPts val="0"/>
              </a:spcBef>
              <a:spcAft>
                <a:spcPts val="0"/>
              </a:spcAft>
              <a:buNone/>
            </a:pPr>
            <a:r>
              <a:rPr lang="en-GB" sz="3200" b="1">
                <a:solidFill>
                  <a:srgbClr val="000000"/>
                </a:solidFill>
                <a:latin typeface="Arial"/>
                <a:ea typeface="Arial"/>
                <a:cs typeface="Arial"/>
                <a:sym typeface="Arial"/>
              </a:rPr>
              <a:t>Oefeningen Mural</a:t>
            </a:r>
            <a:endParaRPr sz="3200" b="1">
              <a:solidFill>
                <a:srgbClr val="000000"/>
              </a:solidFill>
              <a:latin typeface="Arial"/>
              <a:ea typeface="Arial"/>
              <a:cs typeface="Arial"/>
              <a:sym typeface="Arial"/>
            </a:endParaRPr>
          </a:p>
        </p:txBody>
      </p:sp>
      <p:pic>
        <p:nvPicPr>
          <p:cNvPr id="840" name="Google Shape;840;p81"/>
          <p:cNvPicPr preferRelativeResize="0"/>
          <p:nvPr/>
        </p:nvPicPr>
        <p:blipFill>
          <a:blip r:embed="rId3">
            <a:alphaModFix/>
          </a:blip>
          <a:stretch>
            <a:fillRect/>
          </a:stretch>
        </p:blipFill>
        <p:spPr>
          <a:xfrm>
            <a:off x="2569925" y="1585734"/>
            <a:ext cx="3662700" cy="1206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b="1">
                <a:solidFill>
                  <a:srgbClr val="4C4C4C"/>
                </a:solidFill>
              </a:rPr>
              <a:t>Volgende stappen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847" name="Google Shape;847;p8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848" name="Google Shape;848;p8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83"/>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Next steps</a:t>
            </a:r>
            <a:endParaRPr/>
          </a:p>
        </p:txBody>
      </p:sp>
      <p:sp>
        <p:nvSpPr>
          <p:cNvPr id="854" name="Google Shape;854;p83"/>
          <p:cNvSpPr txBox="1"/>
          <p:nvPr/>
        </p:nvSpPr>
        <p:spPr>
          <a:xfrm>
            <a:off x="628651" y="958368"/>
            <a:ext cx="7886700" cy="982502"/>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1800"/>
              <a:t>Thematische werkgroep op </a:t>
            </a:r>
            <a:r>
              <a:rPr lang="en-GB" sz="1800" b="1"/>
              <a:t>15 juni</a:t>
            </a:r>
            <a:r>
              <a:rPr lang="en-GB" sz="1800" b="1" i="0" u="none" strike="noStrike" cap="none">
                <a:solidFill>
                  <a:srgbClr val="000000"/>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(13h00-1</a:t>
            </a:r>
            <a:r>
              <a:rPr lang="en-GB" sz="1800"/>
              <a:t>6</a:t>
            </a:r>
            <a:r>
              <a:rPr lang="en-GB" sz="1800" b="0" i="0" u="none" strike="noStrike" cap="none">
                <a:solidFill>
                  <a:srgbClr val="000000"/>
                </a:solidFill>
                <a:latin typeface="Arial"/>
                <a:ea typeface="Arial"/>
                <a:cs typeface="Arial"/>
                <a:sym typeface="Arial"/>
              </a:rPr>
              <a:t>h</a:t>
            </a:r>
            <a:r>
              <a:rPr lang="en-GB" sz="1800"/>
              <a:t>00</a:t>
            </a:r>
            <a:r>
              <a:rPr lang="en-GB" sz="1800" b="0" i="0" u="none" strike="noStrike" cap="none">
                <a:solidFill>
                  <a:srgbClr val="000000"/>
                </a:solidFill>
                <a:latin typeface="Arial"/>
                <a:ea typeface="Arial"/>
                <a:cs typeface="Arial"/>
                <a:sym typeface="Arial"/>
              </a:rPr>
              <a:t>)</a:t>
            </a:r>
            <a:br>
              <a:rPr lang="en-GB" sz="1800" b="0" i="0" u="none" strike="noStrike" cap="none">
                <a:solidFill>
                  <a:srgbClr val="000000"/>
                </a:solidFill>
                <a:latin typeface="Arial"/>
                <a:ea typeface="Arial"/>
                <a:cs typeface="Arial"/>
                <a:sym typeface="Arial"/>
              </a:rPr>
            </a:br>
            <a:br>
              <a:rPr lang="en-GB" sz="1800" b="0" i="0" u="none" strike="noStrike" cap="none">
                <a:solidFill>
                  <a:srgbClr val="000000"/>
                </a:solidFill>
                <a:latin typeface="Arial"/>
                <a:ea typeface="Arial"/>
                <a:cs typeface="Arial"/>
                <a:sym typeface="Arial"/>
              </a:rPr>
            </a:br>
            <a:r>
              <a:rPr lang="en-GB" sz="1800"/>
              <a:t>Vergeet niet </a:t>
            </a:r>
            <a:r>
              <a:rPr lang="en-GB" sz="1800" b="1"/>
              <a:t>in te schrijven</a:t>
            </a:r>
            <a:r>
              <a:rPr lang="en-GB" sz="1800"/>
              <a:t>!</a:t>
            </a:r>
            <a:endParaRPr/>
          </a:p>
          <a:p>
            <a:pPr marL="0" marR="0" lvl="0" indent="0" algn="l" rtl="0">
              <a:lnSpc>
                <a:spcPct val="100000"/>
              </a:lnSpc>
              <a:spcBef>
                <a:spcPts val="0"/>
              </a:spcBef>
              <a:spcAft>
                <a:spcPts val="0"/>
              </a:spcAft>
              <a:buNone/>
            </a:pPr>
            <a:r>
              <a:rPr lang="en-GB" sz="1050" u="sng">
                <a:solidFill>
                  <a:schemeClr val="hlink"/>
                </a:solidFill>
                <a:hlinkClick r:id="rId3"/>
              </a:rPr>
              <a:t>https://overheid.vlaanderen.be/opleiding/oslo-fietsinfrastructuur</a:t>
            </a:r>
            <a:r>
              <a:rPr lang="en-GB" sz="1050"/>
              <a:t> </a:t>
            </a:r>
            <a:endParaRPr sz="1800" b="0" i="0" u="none" strike="noStrike" cap="none">
              <a:solidFill>
                <a:srgbClr val="000000"/>
              </a:solidFill>
              <a:latin typeface="Arial"/>
              <a:ea typeface="Arial"/>
              <a:cs typeface="Arial"/>
              <a:sym typeface="Arial"/>
            </a:endParaRPr>
          </a:p>
        </p:txBody>
      </p:sp>
      <p:cxnSp>
        <p:nvCxnSpPr>
          <p:cNvPr id="855" name="Google Shape;855;p83"/>
          <p:cNvCxnSpPr/>
          <p:nvPr/>
        </p:nvCxnSpPr>
        <p:spPr>
          <a:xfrm>
            <a:off x="2712210" y="3423327"/>
            <a:ext cx="0" cy="313800"/>
          </a:xfrm>
          <a:prstGeom prst="straightConnector1">
            <a:avLst/>
          </a:prstGeom>
          <a:noFill/>
          <a:ln w="12700" cap="sq" cmpd="sng">
            <a:solidFill>
              <a:srgbClr val="454034"/>
            </a:solidFill>
            <a:prstDash val="solid"/>
            <a:round/>
            <a:headEnd type="diamond" w="med" len="med"/>
            <a:tailEnd type="none" w="sm" len="sm"/>
          </a:ln>
        </p:spPr>
      </p:cxnSp>
      <p:cxnSp>
        <p:nvCxnSpPr>
          <p:cNvPr id="856" name="Google Shape;856;p83"/>
          <p:cNvCxnSpPr/>
          <p:nvPr/>
        </p:nvCxnSpPr>
        <p:spPr>
          <a:xfrm>
            <a:off x="4156130" y="3323761"/>
            <a:ext cx="0" cy="513000"/>
          </a:xfrm>
          <a:prstGeom prst="straightConnector1">
            <a:avLst/>
          </a:prstGeom>
          <a:noFill/>
          <a:ln w="12700" cap="sq" cmpd="sng">
            <a:solidFill>
              <a:srgbClr val="454034"/>
            </a:solidFill>
            <a:prstDash val="solid"/>
            <a:round/>
            <a:headEnd type="diamond" w="med" len="med"/>
            <a:tailEnd type="none" w="sm" len="sm"/>
          </a:ln>
        </p:spPr>
      </p:cxnSp>
      <p:cxnSp>
        <p:nvCxnSpPr>
          <p:cNvPr id="857" name="Google Shape;857;p83"/>
          <p:cNvCxnSpPr/>
          <p:nvPr/>
        </p:nvCxnSpPr>
        <p:spPr>
          <a:xfrm>
            <a:off x="3474079" y="3953347"/>
            <a:ext cx="0" cy="292200"/>
          </a:xfrm>
          <a:prstGeom prst="straightConnector1">
            <a:avLst/>
          </a:prstGeom>
          <a:noFill/>
          <a:ln w="12700" cap="sq" cmpd="sng">
            <a:solidFill>
              <a:srgbClr val="454034"/>
            </a:solidFill>
            <a:prstDash val="solid"/>
            <a:round/>
            <a:headEnd type="none" w="sm" len="sm"/>
            <a:tailEnd type="diamond" w="med" len="med"/>
          </a:ln>
        </p:spPr>
      </p:cxnSp>
      <p:cxnSp>
        <p:nvCxnSpPr>
          <p:cNvPr id="858" name="Google Shape;858;p83"/>
          <p:cNvCxnSpPr/>
          <p:nvPr/>
        </p:nvCxnSpPr>
        <p:spPr>
          <a:xfrm>
            <a:off x="1934370" y="4001846"/>
            <a:ext cx="0" cy="487500"/>
          </a:xfrm>
          <a:prstGeom prst="straightConnector1">
            <a:avLst/>
          </a:prstGeom>
          <a:noFill/>
          <a:ln w="12700" cap="sq" cmpd="sng">
            <a:solidFill>
              <a:srgbClr val="454034"/>
            </a:solidFill>
            <a:prstDash val="solid"/>
            <a:round/>
            <a:headEnd type="none" w="sm" len="sm"/>
            <a:tailEnd type="diamond" w="med" len="med"/>
          </a:ln>
        </p:spPr>
      </p:cxnSp>
      <p:cxnSp>
        <p:nvCxnSpPr>
          <p:cNvPr id="859" name="Google Shape;859;p83"/>
          <p:cNvCxnSpPr/>
          <p:nvPr/>
        </p:nvCxnSpPr>
        <p:spPr>
          <a:xfrm flipH="1">
            <a:off x="4888753" y="3983102"/>
            <a:ext cx="1800" cy="423300"/>
          </a:xfrm>
          <a:prstGeom prst="straightConnector1">
            <a:avLst/>
          </a:prstGeom>
          <a:noFill/>
          <a:ln w="12700" cap="sq" cmpd="sng">
            <a:solidFill>
              <a:srgbClr val="454034"/>
            </a:solidFill>
            <a:prstDash val="solid"/>
            <a:round/>
            <a:headEnd type="none" w="sm" len="sm"/>
            <a:tailEnd type="diamond" w="med" len="med"/>
          </a:ln>
        </p:spPr>
      </p:cxnSp>
      <p:sp>
        <p:nvSpPr>
          <p:cNvPr id="860" name="Google Shape;860;p83"/>
          <p:cNvSpPr txBox="1"/>
          <p:nvPr/>
        </p:nvSpPr>
        <p:spPr>
          <a:xfrm>
            <a:off x="634000" y="37957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maart</a:t>
            </a:r>
            <a:endParaRPr/>
          </a:p>
        </p:txBody>
      </p:sp>
      <p:sp>
        <p:nvSpPr>
          <p:cNvPr id="861" name="Google Shape;861;p83"/>
          <p:cNvSpPr/>
          <p:nvPr/>
        </p:nvSpPr>
        <p:spPr>
          <a:xfrm rot="5400000">
            <a:off x="8667380" y="3831984"/>
            <a:ext cx="4101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62" name="Google Shape;862;p83"/>
          <p:cNvCxnSpPr/>
          <p:nvPr/>
        </p:nvCxnSpPr>
        <p:spPr>
          <a:xfrm>
            <a:off x="1184091" y="3268932"/>
            <a:ext cx="3000" cy="526500"/>
          </a:xfrm>
          <a:prstGeom prst="straightConnector1">
            <a:avLst/>
          </a:prstGeom>
          <a:noFill/>
          <a:ln w="12700" cap="sq" cmpd="sng">
            <a:solidFill>
              <a:srgbClr val="454034"/>
            </a:solidFill>
            <a:prstDash val="solid"/>
            <a:round/>
            <a:headEnd type="diamond" w="med" len="med"/>
            <a:tailEnd type="none" w="sm" len="sm"/>
          </a:ln>
        </p:spPr>
      </p:cxnSp>
      <p:cxnSp>
        <p:nvCxnSpPr>
          <p:cNvPr id="863" name="Google Shape;863;p83"/>
          <p:cNvCxnSpPr/>
          <p:nvPr/>
        </p:nvCxnSpPr>
        <p:spPr>
          <a:xfrm>
            <a:off x="5488728" y="3218382"/>
            <a:ext cx="0" cy="627900"/>
          </a:xfrm>
          <a:prstGeom prst="straightConnector1">
            <a:avLst/>
          </a:prstGeom>
          <a:noFill/>
          <a:ln w="12700" cap="sq" cmpd="sng">
            <a:solidFill>
              <a:srgbClr val="454034"/>
            </a:solidFill>
            <a:prstDash val="solid"/>
            <a:round/>
            <a:headEnd type="diamond" w="med" len="med"/>
            <a:tailEnd type="none" w="sm" len="sm"/>
          </a:ln>
        </p:spPr>
      </p:cxnSp>
      <p:cxnSp>
        <p:nvCxnSpPr>
          <p:cNvPr id="864" name="Google Shape;864;p83"/>
          <p:cNvCxnSpPr/>
          <p:nvPr/>
        </p:nvCxnSpPr>
        <p:spPr>
          <a:xfrm>
            <a:off x="7915128" y="3288061"/>
            <a:ext cx="0" cy="477000"/>
          </a:xfrm>
          <a:prstGeom prst="straightConnector1">
            <a:avLst/>
          </a:prstGeom>
          <a:noFill/>
          <a:ln w="12700" cap="sq" cmpd="sng">
            <a:solidFill>
              <a:srgbClr val="454034"/>
            </a:solidFill>
            <a:prstDash val="solid"/>
            <a:round/>
            <a:headEnd type="diamond" w="med" len="med"/>
            <a:tailEnd type="none" w="sm" len="sm"/>
          </a:ln>
        </p:spPr>
      </p:cxnSp>
      <p:sp>
        <p:nvSpPr>
          <p:cNvPr id="865" name="Google Shape;865;p83"/>
          <p:cNvSpPr txBox="1"/>
          <p:nvPr/>
        </p:nvSpPr>
        <p:spPr>
          <a:xfrm>
            <a:off x="1448801" y="37945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april</a:t>
            </a:r>
            <a:endParaRPr sz="1000" b="1" i="0" u="none" strike="noStrike" cap="none">
              <a:solidFill>
                <a:schemeClr val="lt1"/>
              </a:solidFill>
              <a:latin typeface="Arial"/>
              <a:ea typeface="Arial"/>
              <a:cs typeface="Arial"/>
              <a:sym typeface="Arial"/>
            </a:endParaRPr>
          </a:p>
        </p:txBody>
      </p:sp>
      <p:sp>
        <p:nvSpPr>
          <p:cNvPr id="866" name="Google Shape;866;p83"/>
          <p:cNvSpPr txBox="1"/>
          <p:nvPr/>
        </p:nvSpPr>
        <p:spPr>
          <a:xfrm>
            <a:off x="2263600" y="37903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mei</a:t>
            </a:r>
            <a:endParaRPr sz="1000" b="1" i="0" u="none" strike="noStrike" cap="none">
              <a:solidFill>
                <a:schemeClr val="dk1"/>
              </a:solidFill>
              <a:latin typeface="Arial"/>
              <a:ea typeface="Arial"/>
              <a:cs typeface="Arial"/>
              <a:sym typeface="Arial"/>
            </a:endParaRPr>
          </a:p>
        </p:txBody>
      </p:sp>
      <p:sp>
        <p:nvSpPr>
          <p:cNvPr id="867" name="Google Shape;867;p83"/>
          <p:cNvSpPr txBox="1"/>
          <p:nvPr/>
        </p:nvSpPr>
        <p:spPr>
          <a:xfrm>
            <a:off x="3078412" y="37945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juni</a:t>
            </a:r>
            <a:endParaRPr sz="1000" b="1" i="0" u="none" strike="noStrike" cap="none">
              <a:solidFill>
                <a:schemeClr val="lt1"/>
              </a:solidFill>
              <a:latin typeface="Arial"/>
              <a:ea typeface="Arial"/>
              <a:cs typeface="Arial"/>
              <a:sym typeface="Arial"/>
            </a:endParaRPr>
          </a:p>
        </p:txBody>
      </p:sp>
      <p:sp>
        <p:nvSpPr>
          <p:cNvPr id="868" name="Google Shape;868;p83"/>
          <p:cNvSpPr txBox="1"/>
          <p:nvPr/>
        </p:nvSpPr>
        <p:spPr>
          <a:xfrm>
            <a:off x="3893200" y="37883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juli</a:t>
            </a:r>
            <a:endParaRPr/>
          </a:p>
        </p:txBody>
      </p:sp>
      <p:sp>
        <p:nvSpPr>
          <p:cNvPr id="869" name="Google Shape;869;p83"/>
          <p:cNvSpPr txBox="1"/>
          <p:nvPr/>
        </p:nvSpPr>
        <p:spPr>
          <a:xfrm>
            <a:off x="4708000" y="37928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augustus</a:t>
            </a:r>
            <a:endParaRPr sz="1000" b="1" i="0" u="none" strike="noStrike" cap="none">
              <a:solidFill>
                <a:schemeClr val="lt1"/>
              </a:solidFill>
              <a:latin typeface="Arial"/>
              <a:ea typeface="Arial"/>
              <a:cs typeface="Arial"/>
              <a:sym typeface="Arial"/>
            </a:endParaRPr>
          </a:p>
        </p:txBody>
      </p:sp>
      <p:sp>
        <p:nvSpPr>
          <p:cNvPr id="870" name="Google Shape;870;p83"/>
          <p:cNvSpPr txBox="1"/>
          <p:nvPr/>
        </p:nvSpPr>
        <p:spPr>
          <a:xfrm>
            <a:off x="5496275" y="37928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september</a:t>
            </a:r>
            <a:endParaRPr sz="1000" b="1" i="0" u="none" strike="noStrike" cap="none">
              <a:solidFill>
                <a:schemeClr val="dk1"/>
              </a:solidFill>
              <a:latin typeface="Arial"/>
              <a:ea typeface="Arial"/>
              <a:cs typeface="Arial"/>
              <a:sym typeface="Arial"/>
            </a:endParaRPr>
          </a:p>
        </p:txBody>
      </p:sp>
      <p:sp>
        <p:nvSpPr>
          <p:cNvPr id="871" name="Google Shape;871;p83"/>
          <p:cNvSpPr txBox="1"/>
          <p:nvPr/>
        </p:nvSpPr>
        <p:spPr>
          <a:xfrm>
            <a:off x="6311074" y="38006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oktober</a:t>
            </a:r>
            <a:endParaRPr sz="1000" b="1" i="0" u="none" strike="noStrike" cap="none">
              <a:solidFill>
                <a:schemeClr val="lt1"/>
              </a:solidFill>
              <a:latin typeface="Arial"/>
              <a:ea typeface="Arial"/>
              <a:cs typeface="Arial"/>
              <a:sym typeface="Arial"/>
            </a:endParaRPr>
          </a:p>
        </p:txBody>
      </p:sp>
      <p:sp>
        <p:nvSpPr>
          <p:cNvPr id="872" name="Google Shape;872;p83"/>
          <p:cNvSpPr txBox="1"/>
          <p:nvPr/>
        </p:nvSpPr>
        <p:spPr>
          <a:xfrm>
            <a:off x="628651" y="2867018"/>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a:t>
            </a:r>
            <a:r>
              <a:rPr lang="en-GB" sz="1050" b="1">
                <a:solidFill>
                  <a:schemeClr val="dk1"/>
                </a:solidFill>
              </a:rPr>
              <a:t>werkgroep</a:t>
            </a:r>
            <a:endParaRPr sz="500" b="1" i="0" u="none" strike="noStrike" cap="none">
              <a:solidFill>
                <a:schemeClr val="dk1"/>
              </a:solidFill>
              <a:latin typeface="Arial"/>
              <a:ea typeface="Arial"/>
              <a:cs typeface="Arial"/>
              <a:sym typeface="Arial"/>
            </a:endParaRPr>
          </a:p>
        </p:txBody>
      </p:sp>
      <p:sp>
        <p:nvSpPr>
          <p:cNvPr id="873" name="Google Shape;873;p83"/>
          <p:cNvSpPr txBox="1"/>
          <p:nvPr/>
        </p:nvSpPr>
        <p:spPr>
          <a:xfrm>
            <a:off x="1372566" y="456443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1</a:t>
            </a:r>
            <a:endParaRPr sz="500" b="1" i="0" u="none" strike="noStrike" cap="none">
              <a:solidFill>
                <a:schemeClr val="dk1"/>
              </a:solidFill>
              <a:latin typeface="Arial"/>
              <a:ea typeface="Arial"/>
              <a:cs typeface="Arial"/>
              <a:sym typeface="Arial"/>
            </a:endParaRPr>
          </a:p>
        </p:txBody>
      </p:sp>
      <p:sp>
        <p:nvSpPr>
          <p:cNvPr id="874" name="Google Shape;874;p83"/>
          <p:cNvSpPr txBox="1"/>
          <p:nvPr/>
        </p:nvSpPr>
        <p:spPr>
          <a:xfrm>
            <a:off x="2176879" y="3015970"/>
            <a:ext cx="1108800" cy="228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2</a:t>
            </a:r>
            <a:endParaRPr sz="500" b="1" i="0" u="none" strike="noStrike" cap="none">
              <a:solidFill>
                <a:schemeClr val="dk1"/>
              </a:solidFill>
              <a:latin typeface="Arial"/>
              <a:ea typeface="Arial"/>
              <a:cs typeface="Arial"/>
              <a:sym typeface="Arial"/>
            </a:endParaRPr>
          </a:p>
        </p:txBody>
      </p:sp>
      <p:sp>
        <p:nvSpPr>
          <p:cNvPr id="875" name="Google Shape;875;p83"/>
          <p:cNvSpPr txBox="1"/>
          <p:nvPr/>
        </p:nvSpPr>
        <p:spPr>
          <a:xfrm>
            <a:off x="2890123" y="432290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3</a:t>
            </a:r>
            <a:endParaRPr sz="500" b="1" i="0" u="none" strike="noStrike" cap="none">
              <a:solidFill>
                <a:schemeClr val="dk1"/>
              </a:solidFill>
              <a:latin typeface="Arial"/>
              <a:ea typeface="Arial"/>
              <a:cs typeface="Arial"/>
              <a:sym typeface="Arial"/>
            </a:endParaRPr>
          </a:p>
        </p:txBody>
      </p:sp>
      <p:sp>
        <p:nvSpPr>
          <p:cNvPr id="876" name="Google Shape;876;p83"/>
          <p:cNvSpPr txBox="1"/>
          <p:nvPr/>
        </p:nvSpPr>
        <p:spPr>
          <a:xfrm>
            <a:off x="3653149" y="292769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4</a:t>
            </a:r>
            <a:endParaRPr sz="500" b="1" i="0" u="none" strike="noStrike" cap="none">
              <a:solidFill>
                <a:schemeClr val="dk1"/>
              </a:solidFill>
              <a:latin typeface="Arial"/>
              <a:ea typeface="Arial"/>
              <a:cs typeface="Arial"/>
              <a:sym typeface="Arial"/>
            </a:endParaRPr>
          </a:p>
        </p:txBody>
      </p:sp>
      <p:sp>
        <p:nvSpPr>
          <p:cNvPr id="877" name="Google Shape;877;p83"/>
          <p:cNvSpPr txBox="1"/>
          <p:nvPr/>
        </p:nvSpPr>
        <p:spPr>
          <a:xfrm>
            <a:off x="4335270" y="4500412"/>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5</a:t>
            </a:r>
            <a:endParaRPr sz="500" b="1" i="0" u="none" strike="noStrike" cap="none">
              <a:solidFill>
                <a:schemeClr val="dk1"/>
              </a:solidFill>
              <a:latin typeface="Arial"/>
              <a:ea typeface="Arial"/>
              <a:cs typeface="Arial"/>
              <a:sym typeface="Arial"/>
            </a:endParaRPr>
          </a:p>
        </p:txBody>
      </p:sp>
      <p:sp>
        <p:nvSpPr>
          <p:cNvPr id="878" name="Google Shape;878;p83"/>
          <p:cNvSpPr txBox="1"/>
          <p:nvPr/>
        </p:nvSpPr>
        <p:spPr>
          <a:xfrm>
            <a:off x="4930402" y="280010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a:t>
            </a:r>
            <a:r>
              <a:rPr lang="en-GB" sz="1050" b="1">
                <a:solidFill>
                  <a:schemeClr val="dk1"/>
                </a:solidFill>
              </a:rPr>
              <a:t>publieke reviewperiode</a:t>
            </a:r>
            <a:endParaRPr sz="500" b="1" i="0" u="none" strike="noStrike" cap="none">
              <a:solidFill>
                <a:schemeClr val="dk1"/>
              </a:solidFill>
              <a:latin typeface="Arial"/>
              <a:ea typeface="Arial"/>
              <a:cs typeface="Arial"/>
              <a:sym typeface="Arial"/>
            </a:endParaRPr>
          </a:p>
        </p:txBody>
      </p:sp>
      <p:sp>
        <p:nvSpPr>
          <p:cNvPr id="879" name="Google Shape;879;p83"/>
          <p:cNvSpPr txBox="1"/>
          <p:nvPr/>
        </p:nvSpPr>
        <p:spPr>
          <a:xfrm>
            <a:off x="7360745" y="2867118"/>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Einde publieke reviewperiode</a:t>
            </a:r>
            <a:endParaRPr sz="500" b="1" i="0" u="none" strike="noStrike" cap="none">
              <a:solidFill>
                <a:schemeClr val="dk1"/>
              </a:solidFill>
              <a:latin typeface="Arial"/>
              <a:ea typeface="Arial"/>
              <a:cs typeface="Arial"/>
              <a:sym typeface="Arial"/>
            </a:endParaRPr>
          </a:p>
        </p:txBody>
      </p:sp>
      <p:sp>
        <p:nvSpPr>
          <p:cNvPr id="880" name="Google Shape;880;p83"/>
          <p:cNvSpPr/>
          <p:nvPr/>
        </p:nvSpPr>
        <p:spPr>
          <a:xfrm rot="-5400000">
            <a:off x="6591376" y="2981548"/>
            <a:ext cx="221100" cy="2426400"/>
          </a:xfrm>
          <a:prstGeom prst="leftBrace">
            <a:avLst>
              <a:gd name="adj1" fmla="val 8333"/>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1" name="Google Shape;881;p83"/>
          <p:cNvSpPr txBox="1"/>
          <p:nvPr/>
        </p:nvSpPr>
        <p:spPr>
          <a:xfrm>
            <a:off x="5886020" y="4322930"/>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a:solidFill>
                  <a:schemeClr val="dk1"/>
                </a:solidFill>
              </a:rPr>
              <a:t>Implementatie van de draft specificatie</a:t>
            </a:r>
            <a:endParaRPr sz="1100" b="0" i="0" u="none" strike="noStrike" cap="none">
              <a:solidFill>
                <a:schemeClr val="dk1"/>
              </a:solidFill>
              <a:latin typeface="Arial"/>
              <a:ea typeface="Arial"/>
              <a:cs typeface="Arial"/>
              <a:sym typeface="Arial"/>
            </a:endParaRPr>
          </a:p>
        </p:txBody>
      </p:sp>
      <p:sp>
        <p:nvSpPr>
          <p:cNvPr id="882" name="Google Shape;882;p83"/>
          <p:cNvSpPr/>
          <p:nvPr/>
        </p:nvSpPr>
        <p:spPr>
          <a:xfrm>
            <a:off x="634000" y="3581325"/>
            <a:ext cx="80949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a:p>
        </p:txBody>
      </p:sp>
      <p:sp>
        <p:nvSpPr>
          <p:cNvPr id="883" name="Google Shape;883;p83"/>
          <p:cNvSpPr txBox="1"/>
          <p:nvPr/>
        </p:nvSpPr>
        <p:spPr>
          <a:xfrm>
            <a:off x="7099350" y="38007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november</a:t>
            </a:r>
            <a:endParaRPr/>
          </a:p>
        </p:txBody>
      </p:sp>
      <p:sp>
        <p:nvSpPr>
          <p:cNvPr id="884" name="Google Shape;884;p83"/>
          <p:cNvSpPr txBox="1"/>
          <p:nvPr/>
        </p:nvSpPr>
        <p:spPr>
          <a:xfrm>
            <a:off x="7914149" y="38006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december</a:t>
            </a:r>
            <a:endParaRPr sz="1000" b="1" i="0" u="none" strike="noStrike" cap="none">
              <a:solidFill>
                <a:schemeClr val="lt1"/>
              </a:solidFill>
              <a:latin typeface="Arial"/>
              <a:ea typeface="Arial"/>
              <a:cs typeface="Arial"/>
              <a:sym typeface="Arial"/>
            </a:endParaRPr>
          </a:p>
        </p:txBody>
      </p:sp>
      <p:sp>
        <p:nvSpPr>
          <p:cNvPr id="885" name="Google Shape;885;p83"/>
          <p:cNvSpPr/>
          <p:nvPr/>
        </p:nvSpPr>
        <p:spPr>
          <a:xfrm>
            <a:off x="2641731" y="2626378"/>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6" name="Google Shape;886;p83"/>
          <p:cNvSpPr txBox="1"/>
          <p:nvPr/>
        </p:nvSpPr>
        <p:spPr>
          <a:xfrm>
            <a:off x="2176876" y="2361266"/>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rPr>
              <a:t>Vandaag</a:t>
            </a:r>
            <a:endParaRPr sz="500" b="0" i="0"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1" name="Google Shape;891;p84"/>
          <p:cNvGrpSpPr/>
          <p:nvPr/>
        </p:nvGrpSpPr>
        <p:grpSpPr>
          <a:xfrm>
            <a:off x="625242" y="1443915"/>
            <a:ext cx="478299" cy="478299"/>
            <a:chOff x="4640263" y="1219200"/>
            <a:chExt cx="123825" cy="123825"/>
          </a:xfrm>
        </p:grpSpPr>
        <p:sp>
          <p:nvSpPr>
            <p:cNvPr id="892" name="Google Shape;892;p84"/>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3" name="Google Shape;893;p84"/>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4" name="Google Shape;894;p84"/>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5" name="Google Shape;895;p84"/>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6" name="Google Shape;896;p84"/>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897" name="Google Shape;897;p84"/>
          <p:cNvGrpSpPr/>
          <p:nvPr/>
        </p:nvGrpSpPr>
        <p:grpSpPr>
          <a:xfrm>
            <a:off x="630430" y="2142855"/>
            <a:ext cx="470610" cy="478327"/>
            <a:chOff x="6215424" y="4028218"/>
            <a:chExt cx="202814" cy="206140"/>
          </a:xfrm>
        </p:grpSpPr>
        <p:sp>
          <p:nvSpPr>
            <p:cNvPr id="898" name="Google Shape;898;p84"/>
            <p:cNvSpPr/>
            <p:nvPr/>
          </p:nvSpPr>
          <p:spPr>
            <a:xfrm>
              <a:off x="6251997" y="4071442"/>
              <a:ext cx="86446" cy="665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99" name="Google Shape;899;p84"/>
            <p:cNvSpPr/>
            <p:nvPr/>
          </p:nvSpPr>
          <p:spPr>
            <a:xfrm>
              <a:off x="6251997" y="4108014"/>
              <a:ext cx="129668" cy="9976"/>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900" name="Google Shape;900;p84"/>
            <p:cNvSpPr/>
            <p:nvPr/>
          </p:nvSpPr>
          <p:spPr>
            <a:xfrm>
              <a:off x="6251997" y="4144589"/>
              <a:ext cx="129668" cy="9976"/>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901" name="Google Shape;901;p84"/>
            <p:cNvSpPr/>
            <p:nvPr/>
          </p:nvSpPr>
          <p:spPr>
            <a:xfrm>
              <a:off x="6251997" y="4181161"/>
              <a:ext cx="129668" cy="9976"/>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902" name="Google Shape;902;p84"/>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sp>
        <p:nvSpPr>
          <p:cNvPr id="903" name="Google Shape;903;p84"/>
          <p:cNvSpPr/>
          <p:nvPr/>
        </p:nvSpPr>
        <p:spPr>
          <a:xfrm>
            <a:off x="628651" y="28418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04" name="Google Shape;904;p84"/>
          <p:cNvSpPr txBox="1"/>
          <p:nvPr/>
        </p:nvSpPr>
        <p:spPr>
          <a:xfrm>
            <a:off x="1267623" y="1378618"/>
            <a:ext cx="4366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a:t>Herzien van het model op basis van de feedback en indienen van feedback/vragen via mail of GitHub.</a:t>
            </a:r>
            <a:endParaRPr/>
          </a:p>
        </p:txBody>
      </p:sp>
      <p:sp>
        <p:nvSpPr>
          <p:cNvPr id="905" name="Google Shape;905;p84"/>
          <p:cNvSpPr txBox="1"/>
          <p:nvPr/>
        </p:nvSpPr>
        <p:spPr>
          <a:xfrm>
            <a:off x="1267622" y="2115035"/>
            <a:ext cx="6314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a:t>Eerste reeks van definities</a:t>
            </a:r>
            <a:endParaRPr sz="1600"/>
          </a:p>
        </p:txBody>
      </p:sp>
      <p:sp>
        <p:nvSpPr>
          <p:cNvPr id="906" name="Google Shape;906;p84"/>
          <p:cNvSpPr txBox="1"/>
          <p:nvPr/>
        </p:nvSpPr>
        <p:spPr>
          <a:xfrm>
            <a:off x="1267621" y="2892879"/>
            <a:ext cx="5247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a:t>Voorzie input op extra use cases.</a:t>
            </a:r>
            <a:endParaRPr sz="1600" b="0" i="0" u="none" strike="noStrike" cap="none">
              <a:solidFill>
                <a:srgbClr val="000000"/>
              </a:solidFill>
              <a:latin typeface="Arial"/>
              <a:ea typeface="Arial"/>
              <a:cs typeface="Arial"/>
              <a:sym typeface="Arial"/>
            </a:endParaRPr>
          </a:p>
        </p:txBody>
      </p:sp>
      <p:sp>
        <p:nvSpPr>
          <p:cNvPr id="907" name="Google Shape;907;p8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Volgende stappen </a:t>
            </a:r>
            <a:r>
              <a:rPr lang="en-GB" sz="3200" b="1" i="0" u="none" strike="noStrike" cap="none">
                <a:solidFill>
                  <a:srgbClr val="000000"/>
                </a:solidFill>
                <a:latin typeface="Arial"/>
                <a:ea typeface="Arial"/>
                <a:cs typeface="Arial"/>
                <a:sym typeface="Arial"/>
              </a:rPr>
              <a:t>– </a:t>
            </a:r>
            <a:r>
              <a:rPr lang="en-GB" sz="3200" b="1"/>
              <a:t>i</a:t>
            </a:r>
            <a:r>
              <a:rPr lang="en-GB" sz="3200" b="1" i="0" u="none" strike="noStrike" cap="none">
                <a:solidFill>
                  <a:srgbClr val="000000"/>
                </a:solidFill>
                <a:latin typeface="Arial"/>
                <a:ea typeface="Arial"/>
                <a:cs typeface="Arial"/>
                <a:sym typeface="Arial"/>
              </a:rPr>
              <a:t>n </a:t>
            </a:r>
            <a:r>
              <a:rPr lang="en-GB" sz="3200" b="1"/>
              <a:t>de tussentijd</a:t>
            </a:r>
            <a:r>
              <a:rPr lang="en-GB" sz="3200" b="1" i="0" u="none" strike="noStrike" cap="none">
                <a:solidFill>
                  <a:srgbClr val="000000"/>
                </a:solidFill>
                <a:latin typeface="Arial"/>
                <a:ea typeface="Arial"/>
                <a:cs typeface="Arial"/>
                <a:sym typeface="Arial"/>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9"/>
          <p:cNvSpPr txBox="1"/>
          <p:nvPr/>
        </p:nvSpPr>
        <p:spPr>
          <a:xfrm>
            <a:off x="792150" y="273850"/>
            <a:ext cx="77232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Praktische zaken</a:t>
            </a:r>
            <a:endParaRPr/>
          </a:p>
        </p:txBody>
      </p:sp>
      <p:sp>
        <p:nvSpPr>
          <p:cNvPr id="317" name="Google Shape;317;p49"/>
          <p:cNvSpPr/>
          <p:nvPr/>
        </p:nvSpPr>
        <p:spPr>
          <a:xfrm>
            <a:off x="792150" y="10121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318" name="Google Shape;318;p49"/>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9"/>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9"/>
          <p:cNvSpPr/>
          <p:nvPr/>
        </p:nvSpPr>
        <p:spPr>
          <a:xfrm>
            <a:off x="4653750" y="29363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9"/>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a:solidFill>
                  <a:schemeClr val="dk1"/>
                </a:solidFill>
              </a:rPr>
              <a:t>De microfoon van deelnemers staat altijd op </a:t>
            </a:r>
            <a:r>
              <a:rPr lang="en-GB" sz="1600" b="1">
                <a:solidFill>
                  <a:schemeClr val="dk1"/>
                </a:solidFill>
              </a:rPr>
              <a:t>mute</a:t>
            </a:r>
            <a:endParaRPr/>
          </a:p>
        </p:txBody>
      </p:sp>
      <p:sp>
        <p:nvSpPr>
          <p:cNvPr id="322" name="Google Shape;322;p49"/>
          <p:cNvSpPr/>
          <p:nvPr/>
        </p:nvSpPr>
        <p:spPr>
          <a:xfrm>
            <a:off x="929475" y="3101500"/>
            <a:ext cx="27339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600">
                <a:solidFill>
                  <a:srgbClr val="FFFFFF"/>
                </a:solidFill>
              </a:rPr>
              <a:t>Vragen en suggesties kunnen kunnen ook steeds gecommuniceerd worden via de </a:t>
            </a:r>
            <a:r>
              <a:rPr lang="en-GB" sz="1600" b="1">
                <a:solidFill>
                  <a:srgbClr val="FFFFFF"/>
                </a:solidFill>
              </a:rPr>
              <a:t>chat </a:t>
            </a:r>
            <a:r>
              <a:rPr lang="en-GB" sz="1600">
                <a:solidFill>
                  <a:srgbClr val="FFFFFF"/>
                </a:solidFill>
              </a:rPr>
              <a:t>functie.</a:t>
            </a:r>
            <a:endParaRPr sz="1200">
              <a:solidFill>
                <a:srgbClr val="FFFFFF"/>
              </a:solidFill>
            </a:endParaRPr>
          </a:p>
        </p:txBody>
      </p:sp>
      <p:sp>
        <p:nvSpPr>
          <p:cNvPr id="323" name="Google Shape;323;p49"/>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a:solidFill>
                  <a:srgbClr val="FFFFFF"/>
                </a:solidFill>
              </a:rPr>
              <a:t>Steek je </a:t>
            </a:r>
            <a:r>
              <a:rPr lang="en-GB" sz="1600" b="1">
                <a:solidFill>
                  <a:srgbClr val="FFFFFF"/>
                </a:solidFill>
              </a:rPr>
              <a:t>hand </a:t>
            </a:r>
            <a:r>
              <a:rPr lang="en-GB" sz="1600">
                <a:solidFill>
                  <a:srgbClr val="FFFFFF"/>
                </a:solidFill>
              </a:rPr>
              <a:t>op indien je iets wil zeggen.</a:t>
            </a:r>
            <a:br>
              <a:rPr lang="en-GB" sz="1600">
                <a:solidFill>
                  <a:srgbClr val="FFFFFF"/>
                </a:solidFill>
              </a:rPr>
            </a:br>
            <a:r>
              <a:rPr lang="en-GB" sz="1600">
                <a:solidFill>
                  <a:schemeClr val="lt1"/>
                </a:solidFill>
              </a:rPr>
              <a:t>Interactie wordt aangemoedigd! </a:t>
            </a:r>
            <a:endParaRPr>
              <a:solidFill>
                <a:srgbClr val="FFFFFF"/>
              </a:solidFill>
            </a:endParaRPr>
          </a:p>
        </p:txBody>
      </p:sp>
      <p:sp>
        <p:nvSpPr>
          <p:cNvPr id="324" name="Google Shape;324;p49"/>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b="1">
                <a:solidFill>
                  <a:schemeClr val="dk1"/>
                </a:solidFill>
              </a:rPr>
              <a:t>ja/nee vragen </a:t>
            </a:r>
            <a:r>
              <a:rPr lang="en-GB" sz="1600">
                <a:solidFill>
                  <a:schemeClr val="dk1"/>
                </a:solidFill>
              </a:rPr>
              <a:t>kan je beantwoorden via de chat:</a:t>
            </a:r>
            <a:endParaRPr sz="1600">
              <a:solidFill>
                <a:schemeClr val="dk1"/>
              </a:solidFill>
            </a:endParaRPr>
          </a:p>
          <a:p>
            <a:pPr marL="0" marR="0" lvl="0" indent="0" algn="ctr" rtl="0">
              <a:lnSpc>
                <a:spcPct val="100000"/>
              </a:lnSpc>
              <a:spcBef>
                <a:spcPts val="0"/>
              </a:spcBef>
              <a:spcAft>
                <a:spcPts val="0"/>
              </a:spcAft>
              <a:buNone/>
            </a:pP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Ja = +1</a:t>
            </a: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Neen = - 1</a:t>
            </a: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Neutraal = 0</a:t>
            </a:r>
            <a:endParaRPr sz="1600">
              <a:solidFill>
                <a:schemeClr val="dk1"/>
              </a:solidFill>
            </a:endParaRPr>
          </a:p>
        </p:txBody>
      </p:sp>
      <p:sp>
        <p:nvSpPr>
          <p:cNvPr id="325" name="Google Shape;325;p49"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6" name="Google Shape;326;p49"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27" name="Google Shape;327;p49"/>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328" name="Google Shape;328;p49"/>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29" name="Google Shape;329;p49"/>
          <p:cNvSpPr/>
          <p:nvPr/>
        </p:nvSpPr>
        <p:spPr>
          <a:xfrm>
            <a:off x="4187963" y="2467562"/>
            <a:ext cx="931500" cy="9315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49"/>
          <p:cNvPicPr preferRelativeResize="0"/>
          <p:nvPr/>
        </p:nvPicPr>
        <p:blipFill>
          <a:blip r:embed="rId5">
            <a:alphaModFix/>
          </a:blip>
          <a:stretch>
            <a:fillRect/>
          </a:stretch>
        </p:blipFill>
        <p:spPr>
          <a:xfrm>
            <a:off x="4413225" y="2571738"/>
            <a:ext cx="481025" cy="481025"/>
          </a:xfrm>
          <a:prstGeom prst="rect">
            <a:avLst/>
          </a:prstGeom>
          <a:noFill/>
          <a:ln>
            <a:noFill/>
          </a:ln>
        </p:spPr>
      </p:pic>
      <p:sp>
        <p:nvSpPr>
          <p:cNvPr id="331" name="Google Shape;331;p49"/>
          <p:cNvSpPr txBox="1"/>
          <p:nvPr/>
        </p:nvSpPr>
        <p:spPr>
          <a:xfrm>
            <a:off x="4242875" y="2936350"/>
            <a:ext cx="82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b="1">
                <a:latin typeface="Proxima Nova"/>
                <a:ea typeface="Proxima Nova"/>
                <a:cs typeface="Proxima Nova"/>
                <a:sym typeface="Proxima Nova"/>
              </a:rPr>
              <a:t>Video camera aangemoedigd</a:t>
            </a:r>
            <a:endParaRPr sz="700" b="1">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85"/>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85"/>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915" name="Google Shape;915;p85"/>
          <p:cNvSpPr txBox="1"/>
          <p:nvPr/>
        </p:nvSpPr>
        <p:spPr>
          <a:xfrm>
            <a:off x="689075" y="2439475"/>
            <a:ext cx="3766200" cy="815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600" b="0" i="0" u="none" strike="noStrike" cap="none">
                <a:solidFill>
                  <a:schemeClr val="dk1"/>
                </a:solidFill>
                <a:latin typeface="Arial"/>
                <a:ea typeface="Arial"/>
                <a:cs typeface="Arial"/>
                <a:sym typeface="Arial"/>
              </a:rPr>
              <a:t>Feedback </a:t>
            </a:r>
            <a:r>
              <a:rPr lang="en-GB" sz="1600">
                <a:solidFill>
                  <a:schemeClr val="dk1"/>
                </a:solidFill>
              </a:rPr>
              <a:t>kan per e-mail gegeven worden</a:t>
            </a:r>
            <a:r>
              <a:rPr lang="en-GB" sz="1600" b="0" i="0" u="none" strike="noStrike" cap="none">
                <a:solidFill>
                  <a:schemeClr val="dk1"/>
                </a:solidFill>
                <a:latin typeface="Arial"/>
                <a:ea typeface="Arial"/>
                <a:cs typeface="Arial"/>
                <a:sym typeface="Arial"/>
              </a:rPr>
              <a:t>:</a:t>
            </a:r>
            <a:endParaRPr/>
          </a:p>
          <a:p>
            <a:pPr marL="285750" marR="0" lvl="0" indent="-279400" algn="l" rtl="0">
              <a:lnSpc>
                <a:spcPct val="100000"/>
              </a:lnSpc>
              <a:spcBef>
                <a:spcPts val="0"/>
              </a:spcBef>
              <a:spcAft>
                <a:spcPts val="0"/>
              </a:spcAft>
              <a:buClr>
                <a:srgbClr val="000000"/>
              </a:buClr>
              <a:buSzPts val="1500"/>
              <a:buFont typeface="Arial"/>
              <a:buChar char="•"/>
            </a:pPr>
            <a:r>
              <a:rPr lang="en-GB" sz="1500" u="sng">
                <a:solidFill>
                  <a:schemeClr val="hlink"/>
                </a:solidFill>
                <a:hlinkClick r:id="rId3"/>
              </a:rPr>
              <a:t>oslo@vlaanderen.be</a:t>
            </a:r>
            <a:r>
              <a:rPr lang="en-GB" sz="1500">
                <a:solidFill>
                  <a:schemeClr val="dk1"/>
                </a:solidFill>
              </a:rPr>
              <a:t> </a:t>
            </a:r>
            <a:endParaRPr sz="1500" b="0" i="0" u="none" strike="noStrike" cap="none">
              <a:solidFill>
                <a:schemeClr val="dk1"/>
              </a:solidFill>
              <a:latin typeface="Arial"/>
              <a:ea typeface="Arial"/>
              <a:cs typeface="Arial"/>
              <a:sym typeface="Arial"/>
            </a:endParaRPr>
          </a:p>
        </p:txBody>
      </p:sp>
      <p:sp>
        <p:nvSpPr>
          <p:cNvPr id="916" name="Google Shape;916;p85"/>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7" name="Google Shape;917;p85"/>
          <p:cNvPicPr preferRelativeResize="0"/>
          <p:nvPr/>
        </p:nvPicPr>
        <p:blipFill rotWithShape="1">
          <a:blip r:embed="rId4">
            <a:alphaModFix/>
          </a:blip>
          <a:srcRect/>
          <a:stretch/>
        </p:blipFill>
        <p:spPr>
          <a:xfrm>
            <a:off x="6044652" y="1522121"/>
            <a:ext cx="1577413" cy="548455"/>
          </a:xfrm>
          <a:prstGeom prst="rect">
            <a:avLst/>
          </a:prstGeom>
          <a:noFill/>
          <a:ln>
            <a:noFill/>
          </a:ln>
        </p:spPr>
      </p:pic>
      <p:sp>
        <p:nvSpPr>
          <p:cNvPr id="918" name="Google Shape;918;p85"/>
          <p:cNvSpPr txBox="1"/>
          <p:nvPr/>
        </p:nvSpPr>
        <p:spPr>
          <a:xfrm>
            <a:off x="5114200" y="2289350"/>
            <a:ext cx="34011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600" b="0" i="0" u="none" strike="noStrike" cap="none">
                <a:solidFill>
                  <a:schemeClr val="lt1"/>
                </a:solidFill>
                <a:latin typeface="Arial"/>
                <a:ea typeface="Arial"/>
                <a:cs typeface="Arial"/>
                <a:sym typeface="Arial"/>
              </a:rPr>
              <a:t>Feedback/input </a:t>
            </a:r>
            <a:r>
              <a:rPr lang="en-GB" sz="1600">
                <a:solidFill>
                  <a:schemeClr val="lt1"/>
                </a:solidFill>
              </a:rPr>
              <a:t>kan gegeven worden via</a:t>
            </a:r>
            <a:r>
              <a:rPr lang="en-GB" sz="1600" b="0" i="0" u="none" strike="noStrike" cap="none">
                <a:solidFill>
                  <a:schemeClr val="lt1"/>
                </a:solidFill>
                <a:latin typeface="Arial"/>
                <a:ea typeface="Arial"/>
                <a:cs typeface="Arial"/>
                <a:sym typeface="Arial"/>
              </a:rPr>
              <a:t> GitHub: </a:t>
            </a:r>
            <a:r>
              <a:rPr lang="en-GB" sz="1600" u="sng">
                <a:solidFill>
                  <a:schemeClr val="hlink"/>
                </a:solidFill>
                <a:hlinkClick r:id="rId5"/>
              </a:rPr>
              <a:t>https://github.com/Informatievlaanderen/OSLOthema-fietsinfrastructuur</a:t>
            </a:r>
            <a:r>
              <a:rPr lang="en-GB" sz="1600" u="none">
                <a:solidFill>
                  <a:schemeClr val="lt1"/>
                </a:solidFill>
              </a:rPr>
              <a:t> </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GB" sz="1600">
                <a:solidFill>
                  <a:schemeClr val="lt1"/>
                </a:solidFill>
              </a:rPr>
              <a:t>Via het aanmaken van </a:t>
            </a:r>
            <a:r>
              <a:rPr lang="en-GB" sz="1600" b="1">
                <a:solidFill>
                  <a:schemeClr val="lt1"/>
                </a:solidFill>
              </a:rPr>
              <a:t>issues</a:t>
            </a:r>
            <a:endParaRPr b="1"/>
          </a:p>
        </p:txBody>
      </p:sp>
      <p:sp>
        <p:nvSpPr>
          <p:cNvPr id="919" name="Google Shape;919;p85"/>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Feedback &amp; </a:t>
            </a:r>
            <a:r>
              <a:rPr lang="en-GB" sz="3200" b="1"/>
              <a:t>samenwerking</a:t>
            </a:r>
            <a:endParaRPr/>
          </a:p>
        </p:txBody>
      </p:sp>
      <p:sp>
        <p:nvSpPr>
          <p:cNvPr id="920" name="Google Shape;920;p85"/>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86"/>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926" name="Google Shape;926;p86"/>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Vragen?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87"/>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sz="4800" b="1">
                <a:solidFill>
                  <a:srgbClr val="4C4C4C"/>
                </a:solidFill>
              </a:rPr>
              <a:t>Bedankt!</a:t>
            </a:r>
            <a:endParaRPr sz="4800"/>
          </a:p>
        </p:txBody>
      </p:sp>
      <p:sp>
        <p:nvSpPr>
          <p:cNvPr id="932" name="Google Shape;932;p87"/>
          <p:cNvSpPr/>
          <p:nvPr/>
        </p:nvSpPr>
        <p:spPr>
          <a:xfrm>
            <a:off x="-3133" y="782"/>
            <a:ext cx="328808" cy="51434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0"/>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Welkom en introductie</a:t>
            </a:r>
            <a:endParaRPr/>
          </a:p>
        </p:txBody>
      </p:sp>
      <p:sp>
        <p:nvSpPr>
          <p:cNvPr id="337" name="Google Shape;337;p50"/>
          <p:cNvSpPr txBox="1">
            <a:spLocks noGrp="1"/>
          </p:cNvSpPr>
          <p:nvPr>
            <p:ph type="subTitle" idx="1"/>
          </p:nvPr>
        </p:nvSpPr>
        <p:spPr>
          <a:xfrm>
            <a:off x="1813994" y="3848751"/>
            <a:ext cx="6858000" cy="1241822"/>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r>
              <a:rPr lang="en-GB" sz="1400">
                <a:solidFill>
                  <a:srgbClr val="4C4C4C"/>
                </a:solidFill>
              </a:rPr>
              <a:t>Mural</a:t>
            </a:r>
            <a:endParaRPr sz="1400">
              <a:solidFill>
                <a:srgbClr val="4C4C4C"/>
              </a:solidFill>
            </a:endParaRPr>
          </a:p>
        </p:txBody>
      </p:sp>
      <p:sp>
        <p:nvSpPr>
          <p:cNvPr id="338" name="Google Shape;338;p50"/>
          <p:cNvSpPr/>
          <p:nvPr/>
        </p:nvSpPr>
        <p:spPr>
          <a:xfrm>
            <a:off x="-3133" y="782"/>
            <a:ext cx="328808" cy="51434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Wie is wie?</a:t>
            </a:r>
            <a:endParaRPr/>
          </a:p>
        </p:txBody>
      </p:sp>
      <p:pic>
        <p:nvPicPr>
          <p:cNvPr id="344" name="Google Shape;344;p51"/>
          <p:cNvPicPr preferRelativeResize="0"/>
          <p:nvPr/>
        </p:nvPicPr>
        <p:blipFill>
          <a:blip r:embed="rId3">
            <a:alphaModFix/>
          </a:blip>
          <a:stretch>
            <a:fillRect/>
          </a:stretch>
        </p:blipFill>
        <p:spPr>
          <a:xfrm>
            <a:off x="2569925" y="1585734"/>
            <a:ext cx="3662700" cy="120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Samenvatting: Wat hebben we gedaan in de vorige werkgroep?</a:t>
            </a:r>
            <a:endParaRPr/>
          </a:p>
        </p:txBody>
      </p:sp>
      <p:sp>
        <p:nvSpPr>
          <p:cNvPr id="351" name="Google Shape;351;p5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352" name="Google Shape;352;p5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000" b="1"/>
              <a:t>Wat hebben we vorige workshop gedaan?</a:t>
            </a:r>
            <a:endParaRPr sz="1200"/>
          </a:p>
        </p:txBody>
      </p:sp>
      <p:sp>
        <p:nvSpPr>
          <p:cNvPr id="358" name="Google Shape;358;p53"/>
          <p:cNvSpPr txBox="1"/>
          <p:nvPr/>
        </p:nvSpPr>
        <p:spPr>
          <a:xfrm>
            <a:off x="656463" y="1583750"/>
            <a:ext cx="1983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Samenvatting business werkgroep</a:t>
            </a:r>
            <a:endParaRPr>
              <a:latin typeface="Proxima Nova"/>
              <a:ea typeface="Proxima Nova"/>
              <a:cs typeface="Proxima Nova"/>
              <a:sym typeface="Proxima Nova"/>
            </a:endParaRPr>
          </a:p>
        </p:txBody>
      </p:sp>
      <p:sp>
        <p:nvSpPr>
          <p:cNvPr id="359" name="Google Shape;359;p53"/>
          <p:cNvSpPr txBox="1"/>
          <p:nvPr/>
        </p:nvSpPr>
        <p:spPr>
          <a:xfrm>
            <a:off x="3580338" y="1583750"/>
            <a:ext cx="1983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Distilleren van de high-level concepten</a:t>
            </a:r>
            <a:endParaRPr>
              <a:latin typeface="Proxima Nova"/>
              <a:ea typeface="Proxima Nova"/>
              <a:cs typeface="Proxima Nova"/>
              <a:sym typeface="Proxima Nova"/>
            </a:endParaRPr>
          </a:p>
        </p:txBody>
      </p:sp>
      <p:sp>
        <p:nvSpPr>
          <p:cNvPr id="360" name="Google Shape;360;p53"/>
          <p:cNvSpPr txBox="1"/>
          <p:nvPr/>
        </p:nvSpPr>
        <p:spPr>
          <a:xfrm>
            <a:off x="6504213" y="1583750"/>
            <a:ext cx="1983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Een eerste aanzet obv bestaande standaarden</a:t>
            </a:r>
            <a:endParaRPr>
              <a:latin typeface="Proxima Nova"/>
              <a:ea typeface="Proxima Nova"/>
              <a:cs typeface="Proxima Nova"/>
              <a:sym typeface="Proxima Nova"/>
            </a:endParaRPr>
          </a:p>
        </p:txBody>
      </p:sp>
      <p:grpSp>
        <p:nvGrpSpPr>
          <p:cNvPr id="361" name="Google Shape;361;p53"/>
          <p:cNvGrpSpPr/>
          <p:nvPr/>
        </p:nvGrpSpPr>
        <p:grpSpPr>
          <a:xfrm>
            <a:off x="3399118" y="4245941"/>
            <a:ext cx="630439" cy="423670"/>
            <a:chOff x="3867200" y="3506913"/>
            <a:chExt cx="1863000" cy="866401"/>
          </a:xfrm>
        </p:grpSpPr>
        <p:sp>
          <p:nvSpPr>
            <p:cNvPr id="362" name="Google Shape;362;p53"/>
            <p:cNvSpPr/>
            <p:nvPr/>
          </p:nvSpPr>
          <p:spPr>
            <a:xfrm>
              <a:off x="3867200" y="3821313"/>
              <a:ext cx="1863000" cy="5520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63" name="Google Shape;363;p53"/>
            <p:cNvSpPr/>
            <p:nvPr/>
          </p:nvSpPr>
          <p:spPr>
            <a:xfrm>
              <a:off x="3867200" y="3506913"/>
              <a:ext cx="1863000" cy="314400"/>
            </a:xfrm>
            <a:prstGeom prst="rect">
              <a:avLst/>
            </a:prstGeom>
            <a:solidFill>
              <a:srgbClr val="6B6B6B"/>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Intensiteit</a:t>
              </a:r>
              <a:endParaRPr sz="600">
                <a:solidFill>
                  <a:srgbClr val="FFFFFF"/>
                </a:solidFill>
              </a:endParaRPr>
            </a:p>
          </p:txBody>
        </p:sp>
      </p:grpSp>
      <p:grpSp>
        <p:nvGrpSpPr>
          <p:cNvPr id="364" name="Google Shape;364;p53"/>
          <p:cNvGrpSpPr/>
          <p:nvPr/>
        </p:nvGrpSpPr>
        <p:grpSpPr>
          <a:xfrm>
            <a:off x="4256640" y="3588628"/>
            <a:ext cx="630439" cy="423670"/>
            <a:chOff x="3867200" y="2138538"/>
            <a:chExt cx="1863000" cy="866401"/>
          </a:xfrm>
        </p:grpSpPr>
        <p:sp>
          <p:nvSpPr>
            <p:cNvPr id="365" name="Google Shape;365;p53"/>
            <p:cNvSpPr/>
            <p:nvPr/>
          </p:nvSpPr>
          <p:spPr>
            <a:xfrm>
              <a:off x="3867200" y="2452938"/>
              <a:ext cx="1863000" cy="5520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66" name="Google Shape;366;p53"/>
            <p:cNvSpPr/>
            <p:nvPr/>
          </p:nvSpPr>
          <p:spPr>
            <a:xfrm>
              <a:off x="3867200" y="2138538"/>
              <a:ext cx="1863000" cy="314400"/>
            </a:xfrm>
            <a:prstGeom prst="rect">
              <a:avLst/>
            </a:prstGeom>
            <a:solidFill>
              <a:srgbClr val="990000"/>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Fietsnetwerk</a:t>
              </a:r>
              <a:endParaRPr sz="600">
                <a:solidFill>
                  <a:srgbClr val="FFFFFF"/>
                </a:solidFill>
              </a:endParaRPr>
            </a:p>
          </p:txBody>
        </p:sp>
      </p:grpSp>
      <p:grpSp>
        <p:nvGrpSpPr>
          <p:cNvPr id="367" name="Google Shape;367;p53"/>
          <p:cNvGrpSpPr/>
          <p:nvPr/>
        </p:nvGrpSpPr>
        <p:grpSpPr>
          <a:xfrm>
            <a:off x="4256381" y="4245942"/>
            <a:ext cx="630439" cy="423670"/>
            <a:chOff x="6451050" y="3486313"/>
            <a:chExt cx="1863000" cy="866401"/>
          </a:xfrm>
        </p:grpSpPr>
        <p:sp>
          <p:nvSpPr>
            <p:cNvPr id="368" name="Google Shape;368;p53"/>
            <p:cNvSpPr/>
            <p:nvPr/>
          </p:nvSpPr>
          <p:spPr>
            <a:xfrm>
              <a:off x="6451050" y="3800713"/>
              <a:ext cx="1863000" cy="5520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69" name="Google Shape;369;p53"/>
            <p:cNvSpPr/>
            <p:nvPr/>
          </p:nvSpPr>
          <p:spPr>
            <a:xfrm>
              <a:off x="6451050" y="34863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wegcode</a:t>
              </a:r>
              <a:endParaRPr sz="600">
                <a:solidFill>
                  <a:srgbClr val="FFFFFF"/>
                </a:solidFill>
              </a:endParaRPr>
            </a:p>
          </p:txBody>
        </p:sp>
      </p:grpSp>
      <p:grpSp>
        <p:nvGrpSpPr>
          <p:cNvPr id="370" name="Google Shape;370;p53"/>
          <p:cNvGrpSpPr/>
          <p:nvPr/>
        </p:nvGrpSpPr>
        <p:grpSpPr>
          <a:xfrm>
            <a:off x="5113910" y="4245964"/>
            <a:ext cx="630439" cy="423670"/>
            <a:chOff x="6389975" y="2129613"/>
            <a:chExt cx="1863000" cy="866401"/>
          </a:xfrm>
        </p:grpSpPr>
        <p:sp>
          <p:nvSpPr>
            <p:cNvPr id="371" name="Google Shape;371;p53"/>
            <p:cNvSpPr/>
            <p:nvPr/>
          </p:nvSpPr>
          <p:spPr>
            <a:xfrm>
              <a:off x="6389975" y="2444013"/>
              <a:ext cx="1863000" cy="5520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72" name="Google Shape;372;p53"/>
            <p:cNvSpPr/>
            <p:nvPr/>
          </p:nvSpPr>
          <p:spPr>
            <a:xfrm>
              <a:off x="6389975" y="2129613"/>
              <a:ext cx="1863000" cy="314400"/>
            </a:xfrm>
            <a:prstGeom prst="rect">
              <a:avLst/>
            </a:prstGeom>
            <a:solidFill>
              <a:srgbClr val="1155CC"/>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Route</a:t>
              </a:r>
              <a:endParaRPr sz="600">
                <a:solidFill>
                  <a:srgbClr val="FFFFFF"/>
                </a:solidFill>
              </a:endParaRPr>
            </a:p>
          </p:txBody>
        </p:sp>
      </p:grpSp>
      <p:grpSp>
        <p:nvGrpSpPr>
          <p:cNvPr id="373" name="Google Shape;373;p53"/>
          <p:cNvGrpSpPr/>
          <p:nvPr/>
        </p:nvGrpSpPr>
        <p:grpSpPr>
          <a:xfrm>
            <a:off x="3399400" y="2957670"/>
            <a:ext cx="630439" cy="423670"/>
            <a:chOff x="1055975" y="976113"/>
            <a:chExt cx="1863000" cy="866401"/>
          </a:xfrm>
        </p:grpSpPr>
        <p:sp>
          <p:nvSpPr>
            <p:cNvPr id="374" name="Google Shape;374;p53"/>
            <p:cNvSpPr/>
            <p:nvPr/>
          </p:nvSpPr>
          <p:spPr>
            <a:xfrm>
              <a:off x="1055975" y="1290513"/>
              <a:ext cx="1863000" cy="5520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75" name="Google Shape;375;p53"/>
            <p:cNvSpPr/>
            <p:nvPr/>
          </p:nvSpPr>
          <p:spPr>
            <a:xfrm>
              <a:off x="1055975" y="976113"/>
              <a:ext cx="1863000" cy="314400"/>
            </a:xfrm>
            <a:prstGeom prst="rect">
              <a:avLst/>
            </a:prstGeom>
            <a:solidFill>
              <a:srgbClr val="FF9900"/>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Kwaliteit</a:t>
              </a:r>
              <a:endParaRPr sz="600">
                <a:solidFill>
                  <a:srgbClr val="FFFFFF"/>
                </a:solidFill>
              </a:endParaRPr>
            </a:p>
          </p:txBody>
        </p:sp>
      </p:grpSp>
      <p:grpSp>
        <p:nvGrpSpPr>
          <p:cNvPr id="376" name="Google Shape;376;p53"/>
          <p:cNvGrpSpPr/>
          <p:nvPr/>
        </p:nvGrpSpPr>
        <p:grpSpPr>
          <a:xfrm>
            <a:off x="5114445" y="2957655"/>
            <a:ext cx="630439" cy="423670"/>
            <a:chOff x="1055975" y="2138538"/>
            <a:chExt cx="1863000" cy="866401"/>
          </a:xfrm>
        </p:grpSpPr>
        <p:sp>
          <p:nvSpPr>
            <p:cNvPr id="377" name="Google Shape;377;p53"/>
            <p:cNvSpPr/>
            <p:nvPr/>
          </p:nvSpPr>
          <p:spPr>
            <a:xfrm>
              <a:off x="1055975" y="2452938"/>
              <a:ext cx="1863000" cy="5520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78" name="Google Shape;378;p53"/>
            <p:cNvSpPr/>
            <p:nvPr/>
          </p:nvSpPr>
          <p:spPr>
            <a:xfrm>
              <a:off x="1055975" y="2138538"/>
              <a:ext cx="1863000" cy="314400"/>
            </a:xfrm>
            <a:prstGeom prst="rect">
              <a:avLst/>
            </a:prstGeom>
            <a:solidFill>
              <a:srgbClr val="20124D"/>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Onderhoud</a:t>
              </a:r>
              <a:endParaRPr sz="600">
                <a:solidFill>
                  <a:srgbClr val="FFFFFF"/>
                </a:solidFill>
              </a:endParaRPr>
            </a:p>
          </p:txBody>
        </p:sp>
      </p:grpSp>
      <p:grpSp>
        <p:nvGrpSpPr>
          <p:cNvPr id="379" name="Google Shape;379;p53"/>
          <p:cNvGrpSpPr/>
          <p:nvPr/>
        </p:nvGrpSpPr>
        <p:grpSpPr>
          <a:xfrm>
            <a:off x="4256640" y="2957670"/>
            <a:ext cx="630439" cy="423670"/>
            <a:chOff x="3867500" y="939263"/>
            <a:chExt cx="1863000" cy="866401"/>
          </a:xfrm>
        </p:grpSpPr>
        <p:sp>
          <p:nvSpPr>
            <p:cNvPr id="380" name="Google Shape;380;p53"/>
            <p:cNvSpPr/>
            <p:nvPr/>
          </p:nvSpPr>
          <p:spPr>
            <a:xfrm>
              <a:off x="3867500" y="1253663"/>
              <a:ext cx="1863000" cy="5520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381" name="Google Shape;381;p53"/>
            <p:cNvSpPr/>
            <p:nvPr/>
          </p:nvSpPr>
          <p:spPr>
            <a:xfrm>
              <a:off x="3867500" y="939263"/>
              <a:ext cx="1863000" cy="314400"/>
            </a:xfrm>
            <a:prstGeom prst="rect">
              <a:avLst/>
            </a:prstGeom>
            <a:solidFill>
              <a:srgbClr val="38761D"/>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Fiets infrastructuur</a:t>
              </a:r>
              <a:endParaRPr sz="600">
                <a:solidFill>
                  <a:srgbClr val="FFFFFF"/>
                </a:solidFill>
              </a:endParaRPr>
            </a:p>
          </p:txBody>
        </p:sp>
      </p:grpSp>
      <p:cxnSp>
        <p:nvCxnSpPr>
          <p:cNvPr id="382" name="Google Shape;382;p53"/>
          <p:cNvCxnSpPr>
            <a:stCxn id="380" idx="2"/>
            <a:endCxn id="366" idx="0"/>
          </p:cNvCxnSpPr>
          <p:nvPr/>
        </p:nvCxnSpPr>
        <p:spPr>
          <a:xfrm>
            <a:off x="4571860" y="3381340"/>
            <a:ext cx="0" cy="207300"/>
          </a:xfrm>
          <a:prstGeom prst="straightConnector1">
            <a:avLst/>
          </a:prstGeom>
          <a:noFill/>
          <a:ln w="9525" cap="flat" cmpd="sng">
            <a:solidFill>
              <a:srgbClr val="6B6B6B"/>
            </a:solidFill>
            <a:prstDash val="solid"/>
            <a:round/>
            <a:headEnd type="none" w="med" len="med"/>
            <a:tailEnd type="none" w="med" len="med"/>
          </a:ln>
        </p:spPr>
      </p:cxnSp>
      <p:cxnSp>
        <p:nvCxnSpPr>
          <p:cNvPr id="383" name="Google Shape;383;p53"/>
          <p:cNvCxnSpPr>
            <a:stCxn id="374" idx="3"/>
            <a:endCxn id="380" idx="1"/>
          </p:cNvCxnSpPr>
          <p:nvPr/>
        </p:nvCxnSpPr>
        <p:spPr>
          <a:xfrm>
            <a:off x="4029839" y="3246376"/>
            <a:ext cx="226800" cy="0"/>
          </a:xfrm>
          <a:prstGeom prst="straightConnector1">
            <a:avLst/>
          </a:prstGeom>
          <a:noFill/>
          <a:ln w="9525" cap="flat" cmpd="sng">
            <a:solidFill>
              <a:srgbClr val="6B6B6B"/>
            </a:solidFill>
            <a:prstDash val="solid"/>
            <a:round/>
            <a:headEnd type="none" w="med" len="med"/>
            <a:tailEnd type="none" w="med" len="med"/>
          </a:ln>
        </p:spPr>
      </p:cxnSp>
      <p:cxnSp>
        <p:nvCxnSpPr>
          <p:cNvPr id="384" name="Google Shape;384;p53"/>
          <p:cNvCxnSpPr>
            <a:stCxn id="377" idx="1"/>
            <a:endCxn id="380" idx="3"/>
          </p:cNvCxnSpPr>
          <p:nvPr/>
        </p:nvCxnSpPr>
        <p:spPr>
          <a:xfrm rot="10800000">
            <a:off x="4887045" y="3246361"/>
            <a:ext cx="227400" cy="0"/>
          </a:xfrm>
          <a:prstGeom prst="straightConnector1">
            <a:avLst/>
          </a:prstGeom>
          <a:noFill/>
          <a:ln w="9525" cap="flat" cmpd="sng">
            <a:solidFill>
              <a:srgbClr val="6B6B6B"/>
            </a:solidFill>
            <a:prstDash val="solid"/>
            <a:round/>
            <a:headEnd type="none" w="med" len="med"/>
            <a:tailEnd type="none" w="med" len="med"/>
          </a:ln>
        </p:spPr>
      </p:cxnSp>
      <p:cxnSp>
        <p:nvCxnSpPr>
          <p:cNvPr id="385" name="Google Shape;385;p53"/>
          <p:cNvCxnSpPr>
            <a:stCxn id="374" idx="2"/>
            <a:endCxn id="365" idx="1"/>
          </p:cNvCxnSpPr>
          <p:nvPr/>
        </p:nvCxnSpPr>
        <p:spPr>
          <a:xfrm rot="-5400000" flipH="1">
            <a:off x="3737719" y="3358240"/>
            <a:ext cx="495900" cy="542100"/>
          </a:xfrm>
          <a:prstGeom prst="bentConnector2">
            <a:avLst/>
          </a:prstGeom>
          <a:noFill/>
          <a:ln w="9525" cap="flat" cmpd="sng">
            <a:solidFill>
              <a:srgbClr val="6B6B6B"/>
            </a:solidFill>
            <a:prstDash val="solid"/>
            <a:round/>
            <a:headEnd type="none" w="med" len="med"/>
            <a:tailEnd type="none" w="med" len="med"/>
          </a:ln>
        </p:spPr>
      </p:cxnSp>
      <p:cxnSp>
        <p:nvCxnSpPr>
          <p:cNvPr id="386" name="Google Shape;386;p53"/>
          <p:cNvCxnSpPr>
            <a:stCxn id="377" idx="2"/>
            <a:endCxn id="365" idx="3"/>
          </p:cNvCxnSpPr>
          <p:nvPr/>
        </p:nvCxnSpPr>
        <p:spPr>
          <a:xfrm rot="5400000">
            <a:off x="4910365" y="3357925"/>
            <a:ext cx="495900" cy="542700"/>
          </a:xfrm>
          <a:prstGeom prst="bentConnector2">
            <a:avLst/>
          </a:prstGeom>
          <a:noFill/>
          <a:ln w="9525" cap="flat" cmpd="sng">
            <a:solidFill>
              <a:srgbClr val="6B6B6B"/>
            </a:solidFill>
            <a:prstDash val="solid"/>
            <a:round/>
            <a:headEnd type="none" w="med" len="med"/>
            <a:tailEnd type="none" w="med" len="med"/>
          </a:ln>
        </p:spPr>
      </p:cxnSp>
      <p:cxnSp>
        <p:nvCxnSpPr>
          <p:cNvPr id="387" name="Google Shape;387;p53"/>
          <p:cNvCxnSpPr>
            <a:stCxn id="365" idx="2"/>
            <a:endCxn id="363" idx="0"/>
          </p:cNvCxnSpPr>
          <p:nvPr/>
        </p:nvCxnSpPr>
        <p:spPr>
          <a:xfrm rot="5400000">
            <a:off x="4026310" y="3700448"/>
            <a:ext cx="233700" cy="857400"/>
          </a:xfrm>
          <a:prstGeom prst="bentConnector3">
            <a:avLst>
              <a:gd name="adj1" fmla="val 49988"/>
            </a:avLst>
          </a:prstGeom>
          <a:noFill/>
          <a:ln w="9525" cap="flat" cmpd="sng">
            <a:solidFill>
              <a:srgbClr val="6B6B6B"/>
            </a:solidFill>
            <a:prstDash val="solid"/>
            <a:round/>
            <a:headEnd type="none" w="med" len="med"/>
            <a:tailEnd type="none" w="med" len="med"/>
          </a:ln>
        </p:spPr>
      </p:cxnSp>
      <p:cxnSp>
        <p:nvCxnSpPr>
          <p:cNvPr id="388" name="Google Shape;388;p53"/>
          <p:cNvCxnSpPr>
            <a:stCxn id="365" idx="2"/>
            <a:endCxn id="372" idx="0"/>
          </p:cNvCxnSpPr>
          <p:nvPr/>
        </p:nvCxnSpPr>
        <p:spPr>
          <a:xfrm rot="-5400000" flipH="1">
            <a:off x="4883710" y="3700448"/>
            <a:ext cx="233700" cy="857400"/>
          </a:xfrm>
          <a:prstGeom prst="bentConnector3">
            <a:avLst>
              <a:gd name="adj1" fmla="val 49993"/>
            </a:avLst>
          </a:prstGeom>
          <a:noFill/>
          <a:ln w="9525" cap="flat" cmpd="sng">
            <a:solidFill>
              <a:srgbClr val="6B6B6B"/>
            </a:solidFill>
            <a:prstDash val="solid"/>
            <a:round/>
            <a:headEnd type="none" w="med" len="med"/>
            <a:tailEnd type="none" w="med" len="med"/>
          </a:ln>
        </p:spPr>
      </p:cxnSp>
      <p:pic>
        <p:nvPicPr>
          <p:cNvPr id="389" name="Google Shape;389;p53"/>
          <p:cNvPicPr preferRelativeResize="0"/>
          <p:nvPr/>
        </p:nvPicPr>
        <p:blipFill>
          <a:blip r:embed="rId3">
            <a:alphaModFix/>
          </a:blip>
          <a:stretch>
            <a:fillRect/>
          </a:stretch>
        </p:blipFill>
        <p:spPr>
          <a:xfrm>
            <a:off x="605381" y="2800338"/>
            <a:ext cx="2085475" cy="1833787"/>
          </a:xfrm>
          <a:prstGeom prst="rect">
            <a:avLst/>
          </a:prstGeom>
          <a:noFill/>
          <a:ln>
            <a:noFill/>
          </a:ln>
        </p:spPr>
      </p:pic>
      <p:pic>
        <p:nvPicPr>
          <p:cNvPr id="390" name="Google Shape;390;p53"/>
          <p:cNvPicPr preferRelativeResize="0"/>
          <p:nvPr/>
        </p:nvPicPr>
        <p:blipFill>
          <a:blip r:embed="rId4">
            <a:alphaModFix/>
          </a:blip>
          <a:stretch>
            <a:fillRect/>
          </a:stretch>
        </p:blipFill>
        <p:spPr>
          <a:xfrm>
            <a:off x="6156808" y="2510276"/>
            <a:ext cx="2678125" cy="2413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4"/>
          <p:cNvSpPr/>
          <p:nvPr/>
        </p:nvSpPr>
        <p:spPr>
          <a:xfrm>
            <a:off x="1551500" y="2971150"/>
            <a:ext cx="59838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4"/>
          <p:cNvSpPr/>
          <p:nvPr/>
        </p:nvSpPr>
        <p:spPr>
          <a:xfrm rot="5400000">
            <a:off x="4305350" y="3119350"/>
            <a:ext cx="4761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54"/>
          <p:cNvCxnSpPr/>
          <p:nvPr/>
        </p:nvCxnSpPr>
        <p:spPr>
          <a:xfrm>
            <a:off x="4501625" y="2656600"/>
            <a:ext cx="0" cy="766500"/>
          </a:xfrm>
          <a:prstGeom prst="straightConnector1">
            <a:avLst/>
          </a:prstGeom>
          <a:noFill/>
          <a:ln w="19050" cap="flat" cmpd="sng">
            <a:solidFill>
              <a:srgbClr val="A64D79"/>
            </a:solidFill>
            <a:prstDash val="solid"/>
            <a:round/>
            <a:headEnd type="none" w="med" len="med"/>
            <a:tailEnd type="none" w="med" len="med"/>
          </a:ln>
        </p:spPr>
      </p:cxnSp>
      <p:cxnSp>
        <p:nvCxnSpPr>
          <p:cNvPr id="398" name="Google Shape;398;p54"/>
          <p:cNvCxnSpPr/>
          <p:nvPr/>
        </p:nvCxnSpPr>
        <p:spPr>
          <a:xfrm>
            <a:off x="1560200" y="2690775"/>
            <a:ext cx="5966400" cy="0"/>
          </a:xfrm>
          <a:prstGeom prst="straightConnector1">
            <a:avLst/>
          </a:prstGeom>
          <a:noFill/>
          <a:ln w="19050" cap="flat" cmpd="sng">
            <a:solidFill>
              <a:srgbClr val="A64D79"/>
            </a:solidFill>
            <a:prstDash val="solid"/>
            <a:round/>
            <a:headEnd type="none" w="med" len="med"/>
            <a:tailEnd type="none" w="med" len="med"/>
          </a:ln>
        </p:spPr>
      </p:cxnSp>
      <p:cxnSp>
        <p:nvCxnSpPr>
          <p:cNvPr id="399" name="Google Shape;399;p54"/>
          <p:cNvCxnSpPr/>
          <p:nvPr/>
        </p:nvCxnSpPr>
        <p:spPr>
          <a:xfrm>
            <a:off x="1551500" y="2632825"/>
            <a:ext cx="5983800" cy="0"/>
          </a:xfrm>
          <a:prstGeom prst="straightConnector1">
            <a:avLst/>
          </a:prstGeom>
          <a:noFill/>
          <a:ln w="19050" cap="flat" cmpd="sng">
            <a:solidFill>
              <a:srgbClr val="0000FF"/>
            </a:solidFill>
            <a:prstDash val="solid"/>
            <a:round/>
            <a:headEnd type="none" w="med" len="med"/>
            <a:tailEnd type="none" w="med" len="med"/>
          </a:ln>
        </p:spPr>
      </p:cxnSp>
      <p:cxnSp>
        <p:nvCxnSpPr>
          <p:cNvPr id="400" name="Google Shape;400;p54"/>
          <p:cNvCxnSpPr/>
          <p:nvPr/>
        </p:nvCxnSpPr>
        <p:spPr>
          <a:xfrm>
            <a:off x="1551500" y="2145350"/>
            <a:ext cx="5983800" cy="0"/>
          </a:xfrm>
          <a:prstGeom prst="straightConnector1">
            <a:avLst/>
          </a:prstGeom>
          <a:noFill/>
          <a:ln w="28575" cap="flat" cmpd="sng">
            <a:solidFill>
              <a:srgbClr val="F1C232"/>
            </a:solidFill>
            <a:prstDash val="solid"/>
            <a:round/>
            <a:headEnd type="none" w="med" len="med"/>
            <a:tailEnd type="triangle" w="med" len="med"/>
          </a:ln>
        </p:spPr>
      </p:cxnSp>
      <p:sp>
        <p:nvSpPr>
          <p:cNvPr id="401" name="Google Shape;401;p54"/>
          <p:cNvSpPr/>
          <p:nvPr/>
        </p:nvSpPr>
        <p:spPr>
          <a:xfrm>
            <a:off x="1551500" y="1702825"/>
            <a:ext cx="3059400" cy="179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4"/>
          <p:cNvSpPr/>
          <p:nvPr/>
        </p:nvSpPr>
        <p:spPr>
          <a:xfrm>
            <a:off x="4610900" y="1750975"/>
            <a:ext cx="2924400" cy="834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4"/>
          <p:cNvSpPr/>
          <p:nvPr/>
        </p:nvSpPr>
        <p:spPr>
          <a:xfrm>
            <a:off x="19683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4"/>
          <p:cNvSpPr/>
          <p:nvPr/>
        </p:nvSpPr>
        <p:spPr>
          <a:xfrm>
            <a:off x="33585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4"/>
          <p:cNvSpPr/>
          <p:nvPr/>
        </p:nvSpPr>
        <p:spPr>
          <a:xfrm>
            <a:off x="44535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4"/>
          <p:cNvSpPr/>
          <p:nvPr/>
        </p:nvSpPr>
        <p:spPr>
          <a:xfrm>
            <a:off x="6594225"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54"/>
          <p:cNvPicPr preferRelativeResize="0"/>
          <p:nvPr/>
        </p:nvPicPr>
        <p:blipFill>
          <a:blip r:embed="rId3">
            <a:alphaModFix/>
          </a:blip>
          <a:stretch>
            <a:fillRect/>
          </a:stretch>
        </p:blipFill>
        <p:spPr>
          <a:xfrm>
            <a:off x="6535175" y="3150850"/>
            <a:ext cx="297785" cy="296400"/>
          </a:xfrm>
          <a:prstGeom prst="rect">
            <a:avLst/>
          </a:prstGeom>
          <a:noFill/>
          <a:ln>
            <a:noFill/>
          </a:ln>
        </p:spPr>
      </p:pic>
      <p:pic>
        <p:nvPicPr>
          <p:cNvPr id="408" name="Google Shape;408;p54"/>
          <p:cNvPicPr preferRelativeResize="0"/>
          <p:nvPr/>
        </p:nvPicPr>
        <p:blipFill>
          <a:blip r:embed="rId3">
            <a:alphaModFix/>
          </a:blip>
          <a:stretch>
            <a:fillRect/>
          </a:stretch>
        </p:blipFill>
        <p:spPr>
          <a:xfrm>
            <a:off x="5128625" y="3150850"/>
            <a:ext cx="297785" cy="296400"/>
          </a:xfrm>
          <a:prstGeom prst="rect">
            <a:avLst/>
          </a:prstGeom>
          <a:noFill/>
          <a:ln>
            <a:noFill/>
          </a:ln>
        </p:spPr>
      </p:pic>
      <p:pic>
        <p:nvPicPr>
          <p:cNvPr id="409" name="Google Shape;409;p54"/>
          <p:cNvPicPr preferRelativeResize="0"/>
          <p:nvPr/>
        </p:nvPicPr>
        <p:blipFill>
          <a:blip r:embed="rId3">
            <a:alphaModFix/>
          </a:blip>
          <a:stretch>
            <a:fillRect/>
          </a:stretch>
        </p:blipFill>
        <p:spPr>
          <a:xfrm>
            <a:off x="2331413" y="3150850"/>
            <a:ext cx="297785" cy="296400"/>
          </a:xfrm>
          <a:prstGeom prst="rect">
            <a:avLst/>
          </a:prstGeom>
          <a:noFill/>
          <a:ln>
            <a:noFill/>
          </a:ln>
        </p:spPr>
      </p:pic>
      <p:pic>
        <p:nvPicPr>
          <p:cNvPr id="410" name="Google Shape;410;p54"/>
          <p:cNvPicPr preferRelativeResize="0"/>
          <p:nvPr/>
        </p:nvPicPr>
        <p:blipFill>
          <a:blip r:embed="rId4">
            <a:alphaModFix/>
          </a:blip>
          <a:stretch>
            <a:fillRect/>
          </a:stretch>
        </p:blipFill>
        <p:spPr>
          <a:xfrm>
            <a:off x="644175" y="2415925"/>
            <a:ext cx="360000" cy="360000"/>
          </a:xfrm>
          <a:prstGeom prst="rect">
            <a:avLst/>
          </a:prstGeom>
          <a:noFill/>
          <a:ln>
            <a:noFill/>
          </a:ln>
        </p:spPr>
      </p:pic>
      <p:pic>
        <p:nvPicPr>
          <p:cNvPr id="411" name="Google Shape;411;p54"/>
          <p:cNvPicPr preferRelativeResize="0"/>
          <p:nvPr/>
        </p:nvPicPr>
        <p:blipFill>
          <a:blip r:embed="rId5">
            <a:alphaModFix/>
          </a:blip>
          <a:stretch>
            <a:fillRect/>
          </a:stretch>
        </p:blipFill>
        <p:spPr>
          <a:xfrm>
            <a:off x="8082625" y="2271088"/>
            <a:ext cx="360000" cy="360000"/>
          </a:xfrm>
          <a:prstGeom prst="rect">
            <a:avLst/>
          </a:prstGeom>
          <a:noFill/>
          <a:ln>
            <a:noFill/>
          </a:ln>
        </p:spPr>
      </p:pic>
      <p:sp>
        <p:nvSpPr>
          <p:cNvPr id="412" name="Google Shape;412;p54"/>
          <p:cNvSpPr txBox="1"/>
          <p:nvPr/>
        </p:nvSpPr>
        <p:spPr>
          <a:xfrm>
            <a:off x="305625" y="2800700"/>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Onderhoud</a:t>
            </a:r>
            <a:endParaRPr sz="1000">
              <a:latin typeface="Proxima Nova"/>
              <a:ea typeface="Proxima Nova"/>
              <a:cs typeface="Proxima Nova"/>
              <a:sym typeface="Proxima Nova"/>
            </a:endParaRPr>
          </a:p>
        </p:txBody>
      </p:sp>
      <p:sp>
        <p:nvSpPr>
          <p:cNvPr id="413" name="Google Shape;413;p54"/>
          <p:cNvSpPr txBox="1"/>
          <p:nvPr/>
        </p:nvSpPr>
        <p:spPr>
          <a:xfrm>
            <a:off x="7744075" y="26558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Kwaliteit</a:t>
            </a:r>
            <a:endParaRPr sz="1000">
              <a:latin typeface="Proxima Nova"/>
              <a:ea typeface="Proxima Nova"/>
              <a:cs typeface="Proxima Nova"/>
              <a:sym typeface="Proxima Nova"/>
            </a:endParaRPr>
          </a:p>
        </p:txBody>
      </p:sp>
      <p:sp>
        <p:nvSpPr>
          <p:cNvPr id="414" name="Google Shape;414;p54"/>
          <p:cNvSpPr txBox="1"/>
          <p:nvPr/>
        </p:nvSpPr>
        <p:spPr>
          <a:xfrm>
            <a:off x="3621950" y="1381725"/>
            <a:ext cx="18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rgbClr val="FF0000"/>
                </a:solidFill>
                <a:latin typeface="Proxima Nova"/>
                <a:ea typeface="Proxima Nova"/>
                <a:cs typeface="Proxima Nova"/>
                <a:sym typeface="Proxima Nova"/>
              </a:rPr>
              <a:t>Kenmerken (bvb verkeer)</a:t>
            </a:r>
            <a:endParaRPr sz="1000">
              <a:solidFill>
                <a:srgbClr val="38761D"/>
              </a:solidFill>
              <a:latin typeface="Proxima Nova"/>
              <a:ea typeface="Proxima Nova"/>
              <a:cs typeface="Proxima Nova"/>
              <a:sym typeface="Proxima Nova"/>
            </a:endParaRPr>
          </a:p>
        </p:txBody>
      </p:sp>
      <p:sp>
        <p:nvSpPr>
          <p:cNvPr id="415" name="Google Shape;415;p54"/>
          <p:cNvSpPr txBox="1"/>
          <p:nvPr/>
        </p:nvSpPr>
        <p:spPr>
          <a:xfrm>
            <a:off x="3983075" y="18403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1C232"/>
                </a:solidFill>
                <a:latin typeface="Proxima Nova"/>
                <a:ea typeface="Proxima Nova"/>
                <a:cs typeface="Proxima Nova"/>
                <a:sym typeface="Proxima Nova"/>
              </a:rPr>
              <a:t>ROUTE</a:t>
            </a:r>
            <a:endParaRPr sz="1000" b="1">
              <a:solidFill>
                <a:srgbClr val="F1C232"/>
              </a:solidFill>
              <a:latin typeface="Proxima Nova"/>
              <a:ea typeface="Proxima Nova"/>
              <a:cs typeface="Proxima Nova"/>
              <a:sym typeface="Proxima Nova"/>
            </a:endParaRPr>
          </a:p>
        </p:txBody>
      </p:sp>
      <p:sp>
        <p:nvSpPr>
          <p:cNvPr id="416" name="Google Shape;416;p54"/>
          <p:cNvSpPr txBox="1"/>
          <p:nvPr/>
        </p:nvSpPr>
        <p:spPr>
          <a:xfrm>
            <a:off x="3983075" y="225181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0000FF"/>
                </a:solidFill>
                <a:latin typeface="Proxima Nova"/>
                <a:ea typeface="Proxima Nova"/>
                <a:cs typeface="Proxima Nova"/>
                <a:sym typeface="Proxima Nova"/>
              </a:rPr>
              <a:t>Fietsnetwerk </a:t>
            </a:r>
            <a:endParaRPr sz="1000" b="1">
              <a:solidFill>
                <a:srgbClr val="0000FF"/>
              </a:solidFill>
              <a:latin typeface="Proxima Nova"/>
              <a:ea typeface="Proxima Nova"/>
              <a:cs typeface="Proxima Nova"/>
              <a:sym typeface="Proxima Nova"/>
            </a:endParaRPr>
          </a:p>
        </p:txBody>
      </p:sp>
      <p:sp>
        <p:nvSpPr>
          <p:cNvPr id="417" name="Google Shape;417;p54"/>
          <p:cNvSpPr txBox="1"/>
          <p:nvPr/>
        </p:nvSpPr>
        <p:spPr>
          <a:xfrm>
            <a:off x="3637250" y="3489175"/>
            <a:ext cx="1812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B7B7B7"/>
                </a:solidFill>
                <a:latin typeface="Proxima Nova"/>
                <a:ea typeface="Proxima Nova"/>
                <a:cs typeface="Proxima Nova"/>
                <a:sym typeface="Proxima Nova"/>
              </a:rPr>
              <a:t>Fietsinfrastructuur</a:t>
            </a:r>
            <a:endParaRPr sz="1000">
              <a:solidFill>
                <a:srgbClr val="B7B7B7"/>
              </a:solidFill>
              <a:latin typeface="Proxima Nova"/>
              <a:ea typeface="Proxima Nova"/>
              <a:cs typeface="Proxima Nova"/>
              <a:sym typeface="Proxima Nova"/>
            </a:endParaRPr>
          </a:p>
        </p:txBody>
      </p:sp>
      <p:sp>
        <p:nvSpPr>
          <p:cNvPr id="418" name="Google Shape;418;p54"/>
          <p:cNvSpPr txBox="1"/>
          <p:nvPr/>
        </p:nvSpPr>
        <p:spPr>
          <a:xfrm>
            <a:off x="436950" y="190650"/>
            <a:ext cx="8436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t>Visuele voorstelling van de concepten</a:t>
            </a:r>
            <a:endParaRPr sz="3000" b="1"/>
          </a:p>
        </p:txBody>
      </p:sp>
      <p:sp>
        <p:nvSpPr>
          <p:cNvPr id="419" name="Google Shape;419;p54"/>
          <p:cNvSpPr/>
          <p:nvPr/>
        </p:nvSpPr>
        <p:spPr>
          <a:xfrm>
            <a:off x="1342725" y="20359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4"/>
          <p:cNvSpPr/>
          <p:nvPr/>
        </p:nvSpPr>
        <p:spPr>
          <a:xfrm flipH="1">
            <a:off x="7646575" y="20359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54"/>
          <p:cNvPicPr preferRelativeResize="0"/>
          <p:nvPr/>
        </p:nvPicPr>
        <p:blipFill>
          <a:blip r:embed="rId6">
            <a:alphaModFix/>
          </a:blip>
          <a:stretch>
            <a:fillRect/>
          </a:stretch>
        </p:blipFill>
        <p:spPr>
          <a:xfrm>
            <a:off x="5892625" y="2697362"/>
            <a:ext cx="255725" cy="255725"/>
          </a:xfrm>
          <a:prstGeom prst="rect">
            <a:avLst/>
          </a:prstGeom>
          <a:noFill/>
          <a:ln>
            <a:noFill/>
          </a:ln>
        </p:spPr>
      </p:pic>
      <p:pic>
        <p:nvPicPr>
          <p:cNvPr id="422" name="Google Shape;422;p54"/>
          <p:cNvPicPr preferRelativeResize="0"/>
          <p:nvPr/>
        </p:nvPicPr>
        <p:blipFill>
          <a:blip r:embed="rId6">
            <a:alphaModFix/>
          </a:blip>
          <a:stretch>
            <a:fillRect/>
          </a:stretch>
        </p:blipFill>
        <p:spPr>
          <a:xfrm>
            <a:off x="2352450" y="2697375"/>
            <a:ext cx="255725" cy="255725"/>
          </a:xfrm>
          <a:prstGeom prst="rect">
            <a:avLst/>
          </a:prstGeom>
          <a:noFill/>
          <a:ln>
            <a:noFill/>
          </a:ln>
        </p:spPr>
      </p:pic>
      <p:pic>
        <p:nvPicPr>
          <p:cNvPr id="423" name="Google Shape;423;p54"/>
          <p:cNvPicPr preferRelativeResize="0"/>
          <p:nvPr/>
        </p:nvPicPr>
        <p:blipFill>
          <a:blip r:embed="rId7">
            <a:alphaModFix/>
          </a:blip>
          <a:stretch>
            <a:fillRect/>
          </a:stretch>
        </p:blipFill>
        <p:spPr>
          <a:xfrm>
            <a:off x="3320538" y="3171188"/>
            <a:ext cx="255725" cy="255725"/>
          </a:xfrm>
          <a:prstGeom prst="rect">
            <a:avLst/>
          </a:prstGeom>
          <a:noFill/>
          <a:ln>
            <a:noFill/>
          </a:ln>
        </p:spPr>
      </p:pic>
      <p:cxnSp>
        <p:nvCxnSpPr>
          <p:cNvPr id="424" name="Google Shape;424;p54"/>
          <p:cNvCxnSpPr>
            <a:stCxn id="404" idx="4"/>
          </p:cNvCxnSpPr>
          <p:nvPr/>
        </p:nvCxnSpPr>
        <p:spPr>
          <a:xfrm>
            <a:off x="3448400" y="2722675"/>
            <a:ext cx="0" cy="225000"/>
          </a:xfrm>
          <a:prstGeom prst="straightConnector1">
            <a:avLst/>
          </a:prstGeom>
          <a:noFill/>
          <a:ln w="9525" cap="flat" cmpd="sng">
            <a:solidFill>
              <a:srgbClr val="0000FF"/>
            </a:solidFill>
            <a:prstDash val="dot"/>
            <a:round/>
            <a:headEnd type="none" w="med" len="med"/>
            <a:tailEnd type="none" w="med" len="med"/>
          </a:ln>
        </p:spPr>
      </p:cxnSp>
      <p:cxnSp>
        <p:nvCxnSpPr>
          <p:cNvPr id="425" name="Google Shape;425;p54"/>
          <p:cNvCxnSpPr>
            <a:stCxn id="405" idx="4"/>
            <a:endCxn id="417" idx="0"/>
          </p:cNvCxnSpPr>
          <p:nvPr/>
        </p:nvCxnSpPr>
        <p:spPr>
          <a:xfrm>
            <a:off x="4543400" y="2722675"/>
            <a:ext cx="0" cy="766500"/>
          </a:xfrm>
          <a:prstGeom prst="straightConnector1">
            <a:avLst/>
          </a:prstGeom>
          <a:noFill/>
          <a:ln w="19050" cap="flat" cmpd="sng">
            <a:solidFill>
              <a:srgbClr val="0000FF"/>
            </a:solidFill>
            <a:prstDash val="solid"/>
            <a:round/>
            <a:headEnd type="none" w="med" len="med"/>
            <a:tailEnd type="none" w="med" len="med"/>
          </a:ln>
        </p:spPr>
      </p:cxnSp>
      <p:sp>
        <p:nvSpPr>
          <p:cNvPr id="426" name="Google Shape;426;p54"/>
          <p:cNvSpPr txBox="1"/>
          <p:nvPr/>
        </p:nvSpPr>
        <p:spPr>
          <a:xfrm>
            <a:off x="3456463" y="2648088"/>
            <a:ext cx="1037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A64D79"/>
                </a:solidFill>
                <a:latin typeface="Proxima Nova"/>
                <a:ea typeface="Proxima Nova"/>
                <a:cs typeface="Proxima Nova"/>
                <a:sym typeface="Proxima Nova"/>
              </a:rPr>
              <a:t>Transportnetwerk</a:t>
            </a:r>
            <a:endParaRPr sz="800">
              <a:solidFill>
                <a:srgbClr val="A64D79"/>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1000"/>
                                        <p:tgtEl>
                                          <p:spTgt spid="395"/>
                                        </p:tgtEl>
                                      </p:cBhvr>
                                    </p:animEffect>
                                  </p:childTnLst>
                                </p:cTn>
                              </p:par>
                              <p:par>
                                <p:cTn id="8" presetID="10" presetClass="entr" presetSubtype="0" fill="hold" nodeType="withEffect">
                                  <p:stCondLst>
                                    <p:cond delay="0"/>
                                  </p:stCondLst>
                                  <p:childTnLst>
                                    <p:set>
                                      <p:cBhvr>
                                        <p:cTn id="9" dur="1" fill="hold">
                                          <p:stCondLst>
                                            <p:cond delay="0"/>
                                          </p:stCondLst>
                                        </p:cTn>
                                        <p:tgtEl>
                                          <p:spTgt spid="407"/>
                                        </p:tgtEl>
                                        <p:attrNameLst>
                                          <p:attrName>style.visibility</p:attrName>
                                        </p:attrNameLst>
                                      </p:cBhvr>
                                      <p:to>
                                        <p:strVal val="visible"/>
                                      </p:to>
                                    </p:set>
                                    <p:animEffect transition="in" filter="fade">
                                      <p:cBhvr>
                                        <p:cTn id="10" dur="1000"/>
                                        <p:tgtEl>
                                          <p:spTgt spid="407"/>
                                        </p:tgtEl>
                                      </p:cBhvr>
                                    </p:animEffect>
                                  </p:childTnLst>
                                </p:cTn>
                              </p:par>
                              <p:par>
                                <p:cTn id="11" presetID="10" presetClass="entr" presetSubtype="0" fill="hold" nodeType="withEffect">
                                  <p:stCondLst>
                                    <p:cond delay="0"/>
                                  </p:stCondLst>
                                  <p:childTnLst>
                                    <p:set>
                                      <p:cBhvr>
                                        <p:cTn id="12" dur="1" fill="hold">
                                          <p:stCondLst>
                                            <p:cond delay="0"/>
                                          </p:stCondLst>
                                        </p:cTn>
                                        <p:tgtEl>
                                          <p:spTgt spid="408"/>
                                        </p:tgtEl>
                                        <p:attrNameLst>
                                          <p:attrName>style.visibility</p:attrName>
                                        </p:attrNameLst>
                                      </p:cBhvr>
                                      <p:to>
                                        <p:strVal val="visible"/>
                                      </p:to>
                                    </p:set>
                                    <p:animEffect transition="in" filter="fade">
                                      <p:cBhvr>
                                        <p:cTn id="13" dur="1000"/>
                                        <p:tgtEl>
                                          <p:spTgt spid="408"/>
                                        </p:tgtEl>
                                      </p:cBhvr>
                                    </p:animEffect>
                                  </p:childTnLst>
                                </p:cTn>
                              </p:par>
                              <p:par>
                                <p:cTn id="14" presetID="10" presetClass="entr" presetSubtype="0" fill="hold" nodeType="withEffect">
                                  <p:stCondLst>
                                    <p:cond delay="0"/>
                                  </p:stCondLst>
                                  <p:childTnLst>
                                    <p:set>
                                      <p:cBhvr>
                                        <p:cTn id="15" dur="1" fill="hold">
                                          <p:stCondLst>
                                            <p:cond delay="0"/>
                                          </p:stCondLst>
                                        </p:cTn>
                                        <p:tgtEl>
                                          <p:spTgt spid="409"/>
                                        </p:tgtEl>
                                        <p:attrNameLst>
                                          <p:attrName>style.visibility</p:attrName>
                                        </p:attrNameLst>
                                      </p:cBhvr>
                                      <p:to>
                                        <p:strVal val="visible"/>
                                      </p:to>
                                    </p:set>
                                    <p:animEffect transition="in" filter="fade">
                                      <p:cBhvr>
                                        <p:cTn id="16" dur="1000"/>
                                        <p:tgtEl>
                                          <p:spTgt spid="409"/>
                                        </p:tgtEl>
                                      </p:cBhvr>
                                    </p:animEffect>
                                  </p:childTnLst>
                                </p:cTn>
                              </p:par>
                              <p:par>
                                <p:cTn id="17" presetID="10" presetClass="entr" presetSubtype="0" fill="hold" nodeType="withEffect">
                                  <p:stCondLst>
                                    <p:cond delay="0"/>
                                  </p:stCondLst>
                                  <p:childTnLst>
                                    <p:set>
                                      <p:cBhvr>
                                        <p:cTn id="18" dur="1" fill="hold">
                                          <p:stCondLst>
                                            <p:cond delay="0"/>
                                          </p:stCondLst>
                                        </p:cTn>
                                        <p:tgtEl>
                                          <p:spTgt spid="421"/>
                                        </p:tgtEl>
                                        <p:attrNameLst>
                                          <p:attrName>style.visibility</p:attrName>
                                        </p:attrNameLst>
                                      </p:cBhvr>
                                      <p:to>
                                        <p:strVal val="visible"/>
                                      </p:to>
                                    </p:set>
                                    <p:animEffect transition="in" filter="fade">
                                      <p:cBhvr>
                                        <p:cTn id="19" dur="1000"/>
                                        <p:tgtEl>
                                          <p:spTgt spid="421"/>
                                        </p:tgtEl>
                                      </p:cBhvr>
                                    </p:animEffect>
                                  </p:childTnLst>
                                </p:cTn>
                              </p:par>
                              <p:par>
                                <p:cTn id="20" presetID="10" presetClass="entr" presetSubtype="0" fill="hold" nodeType="withEffect">
                                  <p:stCondLst>
                                    <p:cond delay="0"/>
                                  </p:stCondLst>
                                  <p:childTnLst>
                                    <p:set>
                                      <p:cBhvr>
                                        <p:cTn id="21" dur="1" fill="hold">
                                          <p:stCondLst>
                                            <p:cond delay="0"/>
                                          </p:stCondLst>
                                        </p:cTn>
                                        <p:tgtEl>
                                          <p:spTgt spid="422"/>
                                        </p:tgtEl>
                                        <p:attrNameLst>
                                          <p:attrName>style.visibility</p:attrName>
                                        </p:attrNameLst>
                                      </p:cBhvr>
                                      <p:to>
                                        <p:strVal val="visible"/>
                                      </p:to>
                                    </p:set>
                                    <p:animEffect transition="in" filter="fade">
                                      <p:cBhvr>
                                        <p:cTn id="22" dur="1000"/>
                                        <p:tgtEl>
                                          <p:spTgt spid="422"/>
                                        </p:tgtEl>
                                      </p:cBhvr>
                                    </p:animEffect>
                                  </p:childTnLst>
                                </p:cTn>
                              </p:par>
                              <p:par>
                                <p:cTn id="23" presetID="10" presetClass="entr" presetSubtype="0" fill="hold" nodeType="withEffect">
                                  <p:stCondLst>
                                    <p:cond delay="0"/>
                                  </p:stCondLst>
                                  <p:childTnLst>
                                    <p:set>
                                      <p:cBhvr>
                                        <p:cTn id="24" dur="1" fill="hold">
                                          <p:stCondLst>
                                            <p:cond delay="0"/>
                                          </p:stCondLst>
                                        </p:cTn>
                                        <p:tgtEl>
                                          <p:spTgt spid="423"/>
                                        </p:tgtEl>
                                        <p:attrNameLst>
                                          <p:attrName>style.visibility</p:attrName>
                                        </p:attrNameLst>
                                      </p:cBhvr>
                                      <p:to>
                                        <p:strVal val="visible"/>
                                      </p:to>
                                    </p:set>
                                    <p:animEffect transition="in" filter="fade">
                                      <p:cBhvr>
                                        <p:cTn id="25" dur="1000"/>
                                        <p:tgtEl>
                                          <p:spTgt spid="423"/>
                                        </p:tgtEl>
                                      </p:cBhvr>
                                    </p:animEffect>
                                  </p:childTnLst>
                                </p:cTn>
                              </p:par>
                              <p:par>
                                <p:cTn id="26" presetID="10" presetClass="entr" presetSubtype="0" fill="hold" nodeType="withEffect">
                                  <p:stCondLst>
                                    <p:cond delay="0"/>
                                  </p:stCondLst>
                                  <p:childTnLst>
                                    <p:set>
                                      <p:cBhvr>
                                        <p:cTn id="27" dur="1" fill="hold">
                                          <p:stCondLst>
                                            <p:cond delay="0"/>
                                          </p:stCondLst>
                                        </p:cTn>
                                        <p:tgtEl>
                                          <p:spTgt spid="417"/>
                                        </p:tgtEl>
                                        <p:attrNameLst>
                                          <p:attrName>style.visibility</p:attrName>
                                        </p:attrNameLst>
                                      </p:cBhvr>
                                      <p:to>
                                        <p:strVal val="visible"/>
                                      </p:to>
                                    </p:set>
                                    <p:animEffect transition="in" filter="fade">
                                      <p:cBhvr>
                                        <p:cTn id="28" dur="1000"/>
                                        <p:tgtEl>
                                          <p:spTgt spid="417"/>
                                        </p:tgtEl>
                                      </p:cBhvr>
                                    </p:animEffect>
                                  </p:childTnLst>
                                </p:cTn>
                              </p:par>
                              <p:par>
                                <p:cTn id="29" presetID="10" presetClass="entr" presetSubtype="0" fill="hold" nodeType="withEffect">
                                  <p:stCondLst>
                                    <p:cond delay="0"/>
                                  </p:stCondLst>
                                  <p:childTnLst>
                                    <p:set>
                                      <p:cBhvr>
                                        <p:cTn id="30" dur="1" fill="hold">
                                          <p:stCondLst>
                                            <p:cond delay="0"/>
                                          </p:stCondLst>
                                        </p:cTn>
                                        <p:tgtEl>
                                          <p:spTgt spid="396"/>
                                        </p:tgtEl>
                                        <p:attrNameLst>
                                          <p:attrName>style.visibility</p:attrName>
                                        </p:attrNameLst>
                                      </p:cBhvr>
                                      <p:to>
                                        <p:strVal val="visible"/>
                                      </p:to>
                                    </p:set>
                                    <p:animEffect transition="in" filter="fade">
                                      <p:cBhvr>
                                        <p:cTn id="31" dur="1000"/>
                                        <p:tgtEl>
                                          <p:spTgt spid="39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9"/>
                                        </p:tgtEl>
                                        <p:attrNameLst>
                                          <p:attrName>style.visibility</p:attrName>
                                        </p:attrNameLst>
                                      </p:cBhvr>
                                      <p:to>
                                        <p:strVal val="visible"/>
                                      </p:to>
                                    </p:set>
                                    <p:animEffect transition="in" filter="fade">
                                      <p:cBhvr>
                                        <p:cTn id="36" dur="1000"/>
                                        <p:tgtEl>
                                          <p:spTgt spid="399"/>
                                        </p:tgtEl>
                                      </p:cBhvr>
                                    </p:animEffect>
                                  </p:childTnLst>
                                </p:cTn>
                              </p:par>
                              <p:par>
                                <p:cTn id="37" presetID="10" presetClass="entr" presetSubtype="0" fill="hold" nodeType="withEffect">
                                  <p:stCondLst>
                                    <p:cond delay="0"/>
                                  </p:stCondLst>
                                  <p:childTnLst>
                                    <p:set>
                                      <p:cBhvr>
                                        <p:cTn id="38" dur="1" fill="hold">
                                          <p:stCondLst>
                                            <p:cond delay="0"/>
                                          </p:stCondLst>
                                        </p:cTn>
                                        <p:tgtEl>
                                          <p:spTgt spid="403"/>
                                        </p:tgtEl>
                                        <p:attrNameLst>
                                          <p:attrName>style.visibility</p:attrName>
                                        </p:attrNameLst>
                                      </p:cBhvr>
                                      <p:to>
                                        <p:strVal val="visible"/>
                                      </p:to>
                                    </p:set>
                                    <p:animEffect transition="in" filter="fade">
                                      <p:cBhvr>
                                        <p:cTn id="39" dur="1000"/>
                                        <p:tgtEl>
                                          <p:spTgt spid="403"/>
                                        </p:tgtEl>
                                      </p:cBhvr>
                                    </p:animEffect>
                                  </p:childTnLst>
                                </p:cTn>
                              </p:par>
                              <p:par>
                                <p:cTn id="40" presetID="10" presetClass="entr" presetSubtype="0" fill="hold" nodeType="withEffect">
                                  <p:stCondLst>
                                    <p:cond delay="0"/>
                                  </p:stCondLst>
                                  <p:childTnLst>
                                    <p:set>
                                      <p:cBhvr>
                                        <p:cTn id="41" dur="1" fill="hold">
                                          <p:stCondLst>
                                            <p:cond delay="0"/>
                                          </p:stCondLst>
                                        </p:cTn>
                                        <p:tgtEl>
                                          <p:spTgt spid="404"/>
                                        </p:tgtEl>
                                        <p:attrNameLst>
                                          <p:attrName>style.visibility</p:attrName>
                                        </p:attrNameLst>
                                      </p:cBhvr>
                                      <p:to>
                                        <p:strVal val="visible"/>
                                      </p:to>
                                    </p:set>
                                    <p:animEffect transition="in" filter="fade">
                                      <p:cBhvr>
                                        <p:cTn id="42" dur="1000"/>
                                        <p:tgtEl>
                                          <p:spTgt spid="404"/>
                                        </p:tgtEl>
                                      </p:cBhvr>
                                    </p:animEffect>
                                  </p:childTnLst>
                                </p:cTn>
                              </p:par>
                              <p:par>
                                <p:cTn id="43" presetID="10" presetClass="entr" presetSubtype="0" fill="hold" nodeType="withEffect">
                                  <p:stCondLst>
                                    <p:cond delay="0"/>
                                  </p:stCondLst>
                                  <p:childTnLst>
                                    <p:set>
                                      <p:cBhvr>
                                        <p:cTn id="44" dur="1" fill="hold">
                                          <p:stCondLst>
                                            <p:cond delay="0"/>
                                          </p:stCondLst>
                                        </p:cTn>
                                        <p:tgtEl>
                                          <p:spTgt spid="405"/>
                                        </p:tgtEl>
                                        <p:attrNameLst>
                                          <p:attrName>style.visibility</p:attrName>
                                        </p:attrNameLst>
                                      </p:cBhvr>
                                      <p:to>
                                        <p:strVal val="visible"/>
                                      </p:to>
                                    </p:set>
                                    <p:animEffect transition="in" filter="fade">
                                      <p:cBhvr>
                                        <p:cTn id="45" dur="1000"/>
                                        <p:tgtEl>
                                          <p:spTgt spid="405"/>
                                        </p:tgtEl>
                                      </p:cBhvr>
                                    </p:animEffect>
                                  </p:childTnLst>
                                </p:cTn>
                              </p:par>
                              <p:par>
                                <p:cTn id="46" presetID="10" presetClass="entr" presetSubtype="0" fill="hold" nodeType="withEffect">
                                  <p:stCondLst>
                                    <p:cond delay="0"/>
                                  </p:stCondLst>
                                  <p:childTnLst>
                                    <p:set>
                                      <p:cBhvr>
                                        <p:cTn id="47" dur="1" fill="hold">
                                          <p:stCondLst>
                                            <p:cond delay="0"/>
                                          </p:stCondLst>
                                        </p:cTn>
                                        <p:tgtEl>
                                          <p:spTgt spid="416"/>
                                        </p:tgtEl>
                                        <p:attrNameLst>
                                          <p:attrName>style.visibility</p:attrName>
                                        </p:attrNameLst>
                                      </p:cBhvr>
                                      <p:to>
                                        <p:strVal val="visible"/>
                                      </p:to>
                                    </p:set>
                                    <p:animEffect transition="in" filter="fade">
                                      <p:cBhvr>
                                        <p:cTn id="48" dur="1000"/>
                                        <p:tgtEl>
                                          <p:spTgt spid="416"/>
                                        </p:tgtEl>
                                      </p:cBhvr>
                                    </p:animEffect>
                                  </p:childTnLst>
                                </p:cTn>
                              </p:par>
                              <p:par>
                                <p:cTn id="49" presetID="10" presetClass="entr" presetSubtype="0" fill="hold" nodeType="withEffect">
                                  <p:stCondLst>
                                    <p:cond delay="0"/>
                                  </p:stCondLst>
                                  <p:childTnLst>
                                    <p:set>
                                      <p:cBhvr>
                                        <p:cTn id="50" dur="1" fill="hold">
                                          <p:stCondLst>
                                            <p:cond delay="0"/>
                                          </p:stCondLst>
                                        </p:cTn>
                                        <p:tgtEl>
                                          <p:spTgt spid="424"/>
                                        </p:tgtEl>
                                        <p:attrNameLst>
                                          <p:attrName>style.visibility</p:attrName>
                                        </p:attrNameLst>
                                      </p:cBhvr>
                                      <p:to>
                                        <p:strVal val="visible"/>
                                      </p:to>
                                    </p:set>
                                    <p:animEffect transition="in" filter="fade">
                                      <p:cBhvr>
                                        <p:cTn id="51" dur="1000"/>
                                        <p:tgtEl>
                                          <p:spTgt spid="424"/>
                                        </p:tgtEl>
                                      </p:cBhvr>
                                    </p:animEffect>
                                  </p:childTnLst>
                                </p:cTn>
                              </p:par>
                              <p:par>
                                <p:cTn id="52" presetID="10" presetClass="entr" presetSubtype="0" fill="hold" nodeType="withEffect">
                                  <p:stCondLst>
                                    <p:cond delay="0"/>
                                  </p:stCondLst>
                                  <p:childTnLst>
                                    <p:set>
                                      <p:cBhvr>
                                        <p:cTn id="53" dur="1" fill="hold">
                                          <p:stCondLst>
                                            <p:cond delay="0"/>
                                          </p:stCondLst>
                                        </p:cTn>
                                        <p:tgtEl>
                                          <p:spTgt spid="425"/>
                                        </p:tgtEl>
                                        <p:attrNameLst>
                                          <p:attrName>style.visibility</p:attrName>
                                        </p:attrNameLst>
                                      </p:cBhvr>
                                      <p:to>
                                        <p:strVal val="visible"/>
                                      </p:to>
                                    </p:set>
                                    <p:animEffect transition="in" filter="fade">
                                      <p:cBhvr>
                                        <p:cTn id="54" dur="1000"/>
                                        <p:tgtEl>
                                          <p:spTgt spid="425"/>
                                        </p:tgtEl>
                                      </p:cBhvr>
                                    </p:animEffect>
                                  </p:childTnLst>
                                </p:cTn>
                              </p:par>
                              <p:par>
                                <p:cTn id="55" presetID="10" presetClass="entr" presetSubtype="0" fill="hold" nodeType="withEffect">
                                  <p:stCondLst>
                                    <p:cond delay="0"/>
                                  </p:stCondLst>
                                  <p:childTnLst>
                                    <p:set>
                                      <p:cBhvr>
                                        <p:cTn id="56" dur="1" fill="hold">
                                          <p:stCondLst>
                                            <p:cond delay="0"/>
                                          </p:stCondLst>
                                        </p:cTn>
                                        <p:tgtEl>
                                          <p:spTgt spid="406"/>
                                        </p:tgtEl>
                                        <p:attrNameLst>
                                          <p:attrName>style.visibility</p:attrName>
                                        </p:attrNameLst>
                                      </p:cBhvr>
                                      <p:to>
                                        <p:strVal val="visible"/>
                                      </p:to>
                                    </p:set>
                                    <p:animEffect transition="in" filter="fade">
                                      <p:cBhvr>
                                        <p:cTn id="57" dur="1000"/>
                                        <p:tgtEl>
                                          <p:spTgt spid="40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5"/>
                                        </p:tgtEl>
                                        <p:attrNameLst>
                                          <p:attrName>style.visibility</p:attrName>
                                        </p:attrNameLst>
                                      </p:cBhvr>
                                      <p:to>
                                        <p:strVal val="visible"/>
                                      </p:to>
                                    </p:set>
                                    <p:animEffect transition="in" filter="fade">
                                      <p:cBhvr>
                                        <p:cTn id="62" dur="1000"/>
                                        <p:tgtEl>
                                          <p:spTgt spid="415"/>
                                        </p:tgtEl>
                                      </p:cBhvr>
                                    </p:animEffect>
                                  </p:childTnLst>
                                </p:cTn>
                              </p:par>
                              <p:par>
                                <p:cTn id="63" presetID="10" presetClass="entr" presetSubtype="0" fill="hold" nodeType="withEffect">
                                  <p:stCondLst>
                                    <p:cond delay="0"/>
                                  </p:stCondLst>
                                  <p:childTnLst>
                                    <p:set>
                                      <p:cBhvr>
                                        <p:cTn id="64" dur="1" fill="hold">
                                          <p:stCondLst>
                                            <p:cond delay="0"/>
                                          </p:stCondLst>
                                        </p:cTn>
                                        <p:tgtEl>
                                          <p:spTgt spid="400"/>
                                        </p:tgtEl>
                                        <p:attrNameLst>
                                          <p:attrName>style.visibility</p:attrName>
                                        </p:attrNameLst>
                                      </p:cBhvr>
                                      <p:to>
                                        <p:strVal val="visible"/>
                                      </p:to>
                                    </p:set>
                                    <p:animEffect transition="in" filter="fade">
                                      <p:cBhvr>
                                        <p:cTn id="65" dur="1000"/>
                                        <p:tgtEl>
                                          <p:spTgt spid="40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01"/>
                                        </p:tgtEl>
                                        <p:attrNameLst>
                                          <p:attrName>style.visibility</p:attrName>
                                        </p:attrNameLst>
                                      </p:cBhvr>
                                      <p:to>
                                        <p:strVal val="visible"/>
                                      </p:to>
                                    </p:set>
                                    <p:animEffect transition="in" filter="fade">
                                      <p:cBhvr>
                                        <p:cTn id="70" dur="1000"/>
                                        <p:tgtEl>
                                          <p:spTgt spid="401"/>
                                        </p:tgtEl>
                                      </p:cBhvr>
                                    </p:animEffect>
                                  </p:childTnLst>
                                </p:cTn>
                              </p:par>
                              <p:par>
                                <p:cTn id="71" presetID="10" presetClass="entr" presetSubtype="0" fill="hold" nodeType="withEffect">
                                  <p:stCondLst>
                                    <p:cond delay="0"/>
                                  </p:stCondLst>
                                  <p:childTnLst>
                                    <p:set>
                                      <p:cBhvr>
                                        <p:cTn id="72" dur="1" fill="hold">
                                          <p:stCondLst>
                                            <p:cond delay="0"/>
                                          </p:stCondLst>
                                        </p:cTn>
                                        <p:tgtEl>
                                          <p:spTgt spid="402"/>
                                        </p:tgtEl>
                                        <p:attrNameLst>
                                          <p:attrName>style.visibility</p:attrName>
                                        </p:attrNameLst>
                                      </p:cBhvr>
                                      <p:to>
                                        <p:strVal val="visible"/>
                                      </p:to>
                                    </p:set>
                                    <p:animEffect transition="in" filter="fade">
                                      <p:cBhvr>
                                        <p:cTn id="73" dur="1000"/>
                                        <p:tgtEl>
                                          <p:spTgt spid="402"/>
                                        </p:tgtEl>
                                      </p:cBhvr>
                                    </p:animEffect>
                                  </p:childTnLst>
                                </p:cTn>
                              </p:par>
                              <p:par>
                                <p:cTn id="74" presetID="10" presetClass="entr" presetSubtype="0" fill="hold" nodeType="withEffect">
                                  <p:stCondLst>
                                    <p:cond delay="0"/>
                                  </p:stCondLst>
                                  <p:childTnLst>
                                    <p:set>
                                      <p:cBhvr>
                                        <p:cTn id="75" dur="1" fill="hold">
                                          <p:stCondLst>
                                            <p:cond delay="0"/>
                                          </p:stCondLst>
                                        </p:cTn>
                                        <p:tgtEl>
                                          <p:spTgt spid="414"/>
                                        </p:tgtEl>
                                        <p:attrNameLst>
                                          <p:attrName>style.visibility</p:attrName>
                                        </p:attrNameLst>
                                      </p:cBhvr>
                                      <p:to>
                                        <p:strVal val="visible"/>
                                      </p:to>
                                    </p:set>
                                    <p:animEffect transition="in" filter="fade">
                                      <p:cBhvr>
                                        <p:cTn id="76" dur="1000"/>
                                        <p:tgtEl>
                                          <p:spTgt spid="41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10"/>
                                        </p:tgtEl>
                                        <p:attrNameLst>
                                          <p:attrName>style.visibility</p:attrName>
                                        </p:attrNameLst>
                                      </p:cBhvr>
                                      <p:to>
                                        <p:strVal val="visible"/>
                                      </p:to>
                                    </p:set>
                                    <p:animEffect transition="in" filter="fade">
                                      <p:cBhvr>
                                        <p:cTn id="81" dur="1000"/>
                                        <p:tgtEl>
                                          <p:spTgt spid="410"/>
                                        </p:tgtEl>
                                      </p:cBhvr>
                                    </p:animEffect>
                                  </p:childTnLst>
                                </p:cTn>
                              </p:par>
                              <p:par>
                                <p:cTn id="82" presetID="10" presetClass="entr" presetSubtype="0" fill="hold" nodeType="withEffect">
                                  <p:stCondLst>
                                    <p:cond delay="0"/>
                                  </p:stCondLst>
                                  <p:childTnLst>
                                    <p:set>
                                      <p:cBhvr>
                                        <p:cTn id="83" dur="1" fill="hold">
                                          <p:stCondLst>
                                            <p:cond delay="0"/>
                                          </p:stCondLst>
                                        </p:cTn>
                                        <p:tgtEl>
                                          <p:spTgt spid="411"/>
                                        </p:tgtEl>
                                        <p:attrNameLst>
                                          <p:attrName>style.visibility</p:attrName>
                                        </p:attrNameLst>
                                      </p:cBhvr>
                                      <p:to>
                                        <p:strVal val="visible"/>
                                      </p:to>
                                    </p:set>
                                    <p:animEffect transition="in" filter="fade">
                                      <p:cBhvr>
                                        <p:cTn id="84" dur="1000"/>
                                        <p:tgtEl>
                                          <p:spTgt spid="411"/>
                                        </p:tgtEl>
                                      </p:cBhvr>
                                    </p:animEffect>
                                  </p:childTnLst>
                                </p:cTn>
                              </p:par>
                              <p:par>
                                <p:cTn id="85" presetID="10" presetClass="entr" presetSubtype="0" fill="hold" nodeType="withEffect">
                                  <p:stCondLst>
                                    <p:cond delay="0"/>
                                  </p:stCondLst>
                                  <p:childTnLst>
                                    <p:set>
                                      <p:cBhvr>
                                        <p:cTn id="86" dur="1" fill="hold">
                                          <p:stCondLst>
                                            <p:cond delay="0"/>
                                          </p:stCondLst>
                                        </p:cTn>
                                        <p:tgtEl>
                                          <p:spTgt spid="412"/>
                                        </p:tgtEl>
                                        <p:attrNameLst>
                                          <p:attrName>style.visibility</p:attrName>
                                        </p:attrNameLst>
                                      </p:cBhvr>
                                      <p:to>
                                        <p:strVal val="visible"/>
                                      </p:to>
                                    </p:set>
                                    <p:animEffect transition="in" filter="fade">
                                      <p:cBhvr>
                                        <p:cTn id="87" dur="1000"/>
                                        <p:tgtEl>
                                          <p:spTgt spid="412"/>
                                        </p:tgtEl>
                                      </p:cBhvr>
                                    </p:animEffect>
                                  </p:childTnLst>
                                </p:cTn>
                              </p:par>
                              <p:par>
                                <p:cTn id="88" presetID="10" presetClass="entr" presetSubtype="0" fill="hold" nodeType="withEffect">
                                  <p:stCondLst>
                                    <p:cond delay="0"/>
                                  </p:stCondLst>
                                  <p:childTnLst>
                                    <p:set>
                                      <p:cBhvr>
                                        <p:cTn id="89" dur="1" fill="hold">
                                          <p:stCondLst>
                                            <p:cond delay="0"/>
                                          </p:stCondLst>
                                        </p:cTn>
                                        <p:tgtEl>
                                          <p:spTgt spid="413"/>
                                        </p:tgtEl>
                                        <p:attrNameLst>
                                          <p:attrName>style.visibility</p:attrName>
                                        </p:attrNameLst>
                                      </p:cBhvr>
                                      <p:to>
                                        <p:strVal val="visible"/>
                                      </p:to>
                                    </p:set>
                                    <p:animEffect transition="in" filter="fade">
                                      <p:cBhvr>
                                        <p:cTn id="90" dur="1000"/>
                                        <p:tgtEl>
                                          <p:spTgt spid="413"/>
                                        </p:tgtEl>
                                      </p:cBhvr>
                                    </p:animEffect>
                                  </p:childTnLst>
                                </p:cTn>
                              </p:par>
                              <p:par>
                                <p:cTn id="91" presetID="10" presetClass="entr" presetSubtype="0" fill="hold" nodeType="withEffect">
                                  <p:stCondLst>
                                    <p:cond delay="0"/>
                                  </p:stCondLst>
                                  <p:childTnLst>
                                    <p:set>
                                      <p:cBhvr>
                                        <p:cTn id="92" dur="1" fill="hold">
                                          <p:stCondLst>
                                            <p:cond delay="0"/>
                                          </p:stCondLst>
                                        </p:cTn>
                                        <p:tgtEl>
                                          <p:spTgt spid="419"/>
                                        </p:tgtEl>
                                        <p:attrNameLst>
                                          <p:attrName>style.visibility</p:attrName>
                                        </p:attrNameLst>
                                      </p:cBhvr>
                                      <p:to>
                                        <p:strVal val="visible"/>
                                      </p:to>
                                    </p:set>
                                    <p:animEffect transition="in" filter="fade">
                                      <p:cBhvr>
                                        <p:cTn id="93" dur="1000"/>
                                        <p:tgtEl>
                                          <p:spTgt spid="419"/>
                                        </p:tgtEl>
                                      </p:cBhvr>
                                    </p:animEffect>
                                  </p:childTnLst>
                                </p:cTn>
                              </p:par>
                              <p:par>
                                <p:cTn id="94" presetID="10" presetClass="entr" presetSubtype="0" fill="hold" nodeType="withEffect">
                                  <p:stCondLst>
                                    <p:cond delay="0"/>
                                  </p:stCondLst>
                                  <p:childTnLst>
                                    <p:set>
                                      <p:cBhvr>
                                        <p:cTn id="95" dur="1" fill="hold">
                                          <p:stCondLst>
                                            <p:cond delay="0"/>
                                          </p:stCondLst>
                                        </p:cTn>
                                        <p:tgtEl>
                                          <p:spTgt spid="420"/>
                                        </p:tgtEl>
                                        <p:attrNameLst>
                                          <p:attrName>style.visibility</p:attrName>
                                        </p:attrNameLst>
                                      </p:cBhvr>
                                      <p:to>
                                        <p:strVal val="visible"/>
                                      </p:to>
                                    </p:set>
                                    <p:animEffect transition="in" filter="fade">
                                      <p:cBhvr>
                                        <p:cTn id="96" dur="1000"/>
                                        <p:tgtEl>
                                          <p:spTgt spid="42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98"/>
                                        </p:tgtEl>
                                        <p:attrNameLst>
                                          <p:attrName>style.visibility</p:attrName>
                                        </p:attrNameLst>
                                      </p:cBhvr>
                                      <p:to>
                                        <p:strVal val="visible"/>
                                      </p:to>
                                    </p:set>
                                    <p:animEffect transition="in" filter="fade">
                                      <p:cBhvr>
                                        <p:cTn id="101" dur="1000"/>
                                        <p:tgtEl>
                                          <p:spTgt spid="398"/>
                                        </p:tgtEl>
                                      </p:cBhvr>
                                    </p:animEffect>
                                  </p:childTnLst>
                                </p:cTn>
                              </p:par>
                              <p:par>
                                <p:cTn id="102" presetID="10" presetClass="entr" presetSubtype="0" fill="hold" nodeType="withEffect">
                                  <p:stCondLst>
                                    <p:cond delay="0"/>
                                  </p:stCondLst>
                                  <p:childTnLst>
                                    <p:set>
                                      <p:cBhvr>
                                        <p:cTn id="103" dur="1" fill="hold">
                                          <p:stCondLst>
                                            <p:cond delay="0"/>
                                          </p:stCondLst>
                                        </p:cTn>
                                        <p:tgtEl>
                                          <p:spTgt spid="426"/>
                                        </p:tgtEl>
                                        <p:attrNameLst>
                                          <p:attrName>style.visibility</p:attrName>
                                        </p:attrNameLst>
                                      </p:cBhvr>
                                      <p:to>
                                        <p:strVal val="visible"/>
                                      </p:to>
                                    </p:set>
                                    <p:animEffect transition="in" filter="fade">
                                      <p:cBhvr>
                                        <p:cTn id="104" dur="1000"/>
                                        <p:tgtEl>
                                          <p:spTgt spid="426"/>
                                        </p:tgtEl>
                                      </p:cBhvr>
                                    </p:animEffect>
                                  </p:childTnLst>
                                </p:cTn>
                              </p:par>
                              <p:par>
                                <p:cTn id="105" presetID="10" presetClass="entr" presetSubtype="0" fill="hold" nodeType="withEffect">
                                  <p:stCondLst>
                                    <p:cond delay="0"/>
                                  </p:stCondLst>
                                  <p:childTnLst>
                                    <p:set>
                                      <p:cBhvr>
                                        <p:cTn id="106" dur="1" fill="hold">
                                          <p:stCondLst>
                                            <p:cond delay="0"/>
                                          </p:stCondLst>
                                        </p:cTn>
                                        <p:tgtEl>
                                          <p:spTgt spid="397"/>
                                        </p:tgtEl>
                                        <p:attrNameLst>
                                          <p:attrName>style.visibility</p:attrName>
                                        </p:attrNameLst>
                                      </p:cBhvr>
                                      <p:to>
                                        <p:strVal val="visible"/>
                                      </p:to>
                                    </p:set>
                                    <p:animEffect transition="in" filter="fade">
                                      <p:cBhvr>
                                        <p:cTn id="107" dur="1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1307</Words>
  <Application>Microsoft Office PowerPoint</Application>
  <PresentationFormat>On-screen Show (16:9)</PresentationFormat>
  <Paragraphs>242</Paragraphs>
  <Slides>42</Slides>
  <Notes>42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Proxima Nova Semibold</vt:lpstr>
      <vt:lpstr>Courier New</vt:lpstr>
      <vt:lpstr>Noto Sans Symbols</vt:lpstr>
      <vt:lpstr>Proxima Nova</vt:lpstr>
      <vt:lpstr>Calibri</vt:lpstr>
      <vt:lpstr>Proxima Nova Extrabold</vt:lpstr>
      <vt:lpstr>4_Presentatie_verbeelding werkt - kopie</vt:lpstr>
      <vt:lpstr>4_Presentatie_verbeelding werkt - kopie</vt:lpstr>
      <vt:lpstr>PowerPoint Presentation</vt:lpstr>
      <vt:lpstr>PowerPoint Presentation</vt:lpstr>
      <vt:lpstr>PowerPoint Presentation</vt:lpstr>
      <vt:lpstr>PowerPoint Presentation</vt:lpstr>
      <vt:lpstr>Welkom en introductie</vt:lpstr>
      <vt:lpstr>PowerPoint Presentation</vt:lpstr>
      <vt:lpstr>Samenvatting: Wat hebben we gedaan in de vorige werkgroep?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Nieuwe aanpassingen sneuvelmodel</vt:lpstr>
      <vt:lpstr>PowerPoint Presentation</vt:lpstr>
      <vt:lpstr>Aanpassing 1: Fiets &amp; transportnetwerk</vt:lpstr>
      <vt:lpstr>Aanpassing 2: Netwerkelementen</vt:lpstr>
      <vt:lpstr>Aanpassing 2: Netwerkelementen</vt:lpstr>
      <vt:lpstr>Aanpassing 2: Netwerkelementen</vt:lpstr>
      <vt:lpstr>Aanpassing 3: Linkreferentie</vt:lpstr>
      <vt:lpstr>Aanpassing 3: Linkreferentie</vt:lpstr>
      <vt:lpstr>Aanpassing 4: Fietspad</vt:lpstr>
      <vt:lpstr>Transport Properties in INSPIRE: Fit for purpose?</vt:lpstr>
      <vt:lpstr>Transport Properties in INSPIRE: Fit for purpose?</vt:lpstr>
      <vt:lpstr>Aanpassing 4: Fietspad</vt:lpstr>
      <vt:lpstr>Visueel overzicht: Weg, rijbaan en rijstroken</vt:lpstr>
      <vt:lpstr>Enkele concrete voorbeelden (1)</vt:lpstr>
      <vt:lpstr>Enkele concrete voorbeelden (2)</vt:lpstr>
      <vt:lpstr>Enkele concrete voorbeelden (3)</vt:lpstr>
      <vt:lpstr>Enkele concrete voorbeelden (4)</vt:lpstr>
      <vt:lpstr>Oefeningen Mural</vt:lpstr>
      <vt:lpstr>Volgende stappen </vt:lpstr>
      <vt:lpstr>PowerPoint Presentation</vt:lpstr>
      <vt:lpstr>PowerPoint Presentation</vt:lpstr>
      <vt:lpstr>PowerPoint Presentation</vt:lpstr>
      <vt:lpstr>PowerPoint Presentation</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Maxime Pittomvils</dc:creator>
  <cp:lastModifiedBy>Maxime Pittomvils</cp:lastModifiedBy>
  <cp:revision>1</cp:revision>
  <dcterms:modified xsi:type="dcterms:W3CDTF">2021-05-25T09:12:59Z</dcterms:modified>
</cp:coreProperties>
</file>